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</p:sldIdLst>
  <p:sldSz cx="9906000" cy="6858000" type="A4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26" autoAdjust="0"/>
  </p:normalViewPr>
  <p:slideViewPr>
    <p:cSldViewPr snapToGrid="0" snapToObjects="1">
      <p:cViewPr varScale="1">
        <p:scale>
          <a:sx n="79" d="100"/>
          <a:sy n="79" d="100"/>
        </p:scale>
        <p:origin x="1411" y="77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488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8DA52-40D4-454C-BBD9-B918624390DD}" type="datetimeFigureOut">
              <a:rPr lang="nl-BE" smtClean="0"/>
              <a:t>22/09/2023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05B8B-54E5-4BBF-9804-ADF9CC574F7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26790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05B8B-54E5-4BBF-9804-ADF9CC574F76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93079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C689-429A-7F4E-9858-2F8E3B03B2C8}" type="datetimeFigureOut">
              <a:rPr lang="nl-NL" smtClean="0"/>
              <a:t>22-9-2023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A023-4FDD-8E40-86B1-CC44403F84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602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C689-429A-7F4E-9858-2F8E3B03B2C8}" type="datetimeFigureOut">
              <a:rPr lang="nl-NL" smtClean="0"/>
              <a:t>22-9-2023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A023-4FDD-8E40-86B1-CC44403F84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6416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C689-429A-7F4E-9858-2F8E3B03B2C8}" type="datetimeFigureOut">
              <a:rPr lang="nl-NL" smtClean="0"/>
              <a:t>22-9-2023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A023-4FDD-8E40-86B1-CC44403F84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962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C689-429A-7F4E-9858-2F8E3B03B2C8}" type="datetimeFigureOut">
              <a:rPr lang="nl-NL" smtClean="0"/>
              <a:t>22-9-2023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A023-4FDD-8E40-86B1-CC44403F84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9476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C689-429A-7F4E-9858-2F8E3B03B2C8}" type="datetimeFigureOut">
              <a:rPr lang="nl-NL" smtClean="0"/>
              <a:t>22-9-2023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A023-4FDD-8E40-86B1-CC44403F84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3937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C689-429A-7F4E-9858-2F8E3B03B2C8}" type="datetimeFigureOut">
              <a:rPr lang="nl-NL" smtClean="0"/>
              <a:t>22-9-2023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A023-4FDD-8E40-86B1-CC44403F84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668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C689-429A-7F4E-9858-2F8E3B03B2C8}" type="datetimeFigureOut">
              <a:rPr lang="nl-NL" smtClean="0"/>
              <a:t>22-9-2023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A023-4FDD-8E40-86B1-CC44403F84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597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C689-429A-7F4E-9858-2F8E3B03B2C8}" type="datetimeFigureOut">
              <a:rPr lang="nl-NL" smtClean="0"/>
              <a:t>22-9-2023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A023-4FDD-8E40-86B1-CC44403F84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716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C689-429A-7F4E-9858-2F8E3B03B2C8}" type="datetimeFigureOut">
              <a:rPr lang="nl-NL" smtClean="0"/>
              <a:t>22-9-2023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A023-4FDD-8E40-86B1-CC44403F84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803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C689-429A-7F4E-9858-2F8E3B03B2C8}" type="datetimeFigureOut">
              <a:rPr lang="nl-NL" smtClean="0"/>
              <a:t>22-9-2023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A023-4FDD-8E40-86B1-CC44403F84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1633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C689-429A-7F4E-9858-2F8E3B03B2C8}" type="datetimeFigureOut">
              <a:rPr lang="nl-NL" smtClean="0"/>
              <a:t>22-9-2023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A023-4FDD-8E40-86B1-CC44403F84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334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0C689-429A-7F4E-9858-2F8E3B03B2C8}" type="datetimeFigureOut">
              <a:rPr lang="nl-NL" smtClean="0"/>
              <a:t>22-9-2023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EA023-4FDD-8E40-86B1-CC44403F84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5265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laanderen.be/een-stookolietank-buiten-gebruik-stellen#wetgevi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laanderen.be/een-stookolietank-buiten-gebruik-stellen#wetgevi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Y1axYUK6R0ahlI6kmQdAfhB2FKVP2-1CjrPvd5UtaWJUQk1DRzFMRDVKTDFVVlZETThPNDBSSjgyNS4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lbeek.be/nl/parkeerverbod-aanvragen" TargetMode="External"/><Relationship Id="rId2" Type="http://schemas.openxmlformats.org/officeDocument/2006/relationships/hyperlink" Target="https://app.eaglebe.com/nl-be/new/man?client=c895e8ae9b5bed4d3fe535c03bd83a2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ilbeek.be/nl/themas/bouwen-wonen/inname-openbaar-dome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154DEF-3E58-41BC-AE7B-92B1C0ACB8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Infoavond Tankslag</a:t>
            </a:r>
            <a:endParaRPr lang="nl-BE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4EE6C57-C28A-40B6-9729-6BC52C274E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Dilbeek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5114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B142FE-969F-45D3-922D-22968CFE4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Verloop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ED65626-107F-4F31-9D77-706F34C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546699"/>
            <a:ext cx="8543925" cy="5036663"/>
          </a:xfrm>
        </p:spPr>
        <p:txBody>
          <a:bodyPr>
            <a:normAutofit/>
          </a:bodyPr>
          <a:lstStyle/>
          <a:p>
            <a:pPr fontAlgn="ctr"/>
            <a:r>
              <a:rPr lang="nl-NL" dirty="0"/>
              <a:t>Wetgeving</a:t>
            </a:r>
          </a:p>
          <a:p>
            <a:pPr fontAlgn="ctr"/>
            <a:r>
              <a:rPr lang="nl-NL" dirty="0"/>
              <a:t>Verloop proces</a:t>
            </a:r>
          </a:p>
          <a:p>
            <a:pPr fontAlgn="ctr"/>
            <a:r>
              <a:rPr lang="nl-NL" dirty="0"/>
              <a:t>Aanvraag parkeerverbod</a:t>
            </a:r>
          </a:p>
          <a:p>
            <a:pPr fontAlgn="ctr"/>
            <a:r>
              <a:rPr lang="nl-NL" dirty="0"/>
              <a:t>All-in tankservice</a:t>
            </a:r>
          </a:p>
          <a:p>
            <a:pPr lvl="1" fontAlgn="ctr">
              <a:buFont typeface="Courier New" panose="02070309020205020404" pitchFamily="49" charset="0"/>
              <a:buChar char="o"/>
            </a:pPr>
            <a:r>
              <a:rPr lang="nl-NL" sz="2200" dirty="0"/>
              <a:t>Wie zijn wij : voorstelling ATS</a:t>
            </a:r>
          </a:p>
          <a:p>
            <a:pPr lvl="1" fontAlgn="ctr">
              <a:buFont typeface="Courier New" panose="02070309020205020404" pitchFamily="49" charset="0"/>
              <a:buChar char="o"/>
            </a:pPr>
            <a:r>
              <a:rPr lang="nl-NL" sz="2200" dirty="0"/>
              <a:t>Wetgeving tanksanering Vlaanderen</a:t>
            </a:r>
          </a:p>
          <a:p>
            <a:pPr lvl="1" fontAlgn="ctr">
              <a:buFont typeface="Courier New" panose="02070309020205020404" pitchFamily="49" charset="0"/>
              <a:buChar char="o"/>
            </a:pPr>
            <a:r>
              <a:rPr lang="nl-NL" sz="2200" dirty="0"/>
              <a:t>Hoe gaan we te werk?</a:t>
            </a:r>
          </a:p>
          <a:p>
            <a:pPr lvl="1" fontAlgn="ctr">
              <a:buFont typeface="Courier New" panose="02070309020205020404" pitchFamily="49" charset="0"/>
              <a:buChar char="o"/>
            </a:pPr>
            <a:r>
              <a:rPr lang="nl-NL" sz="2200" dirty="0"/>
              <a:t>Veel gestelde vragen</a:t>
            </a:r>
          </a:p>
          <a:p>
            <a:pPr lvl="1" fontAlgn="ctr">
              <a:buFont typeface="Courier New" panose="02070309020205020404" pitchFamily="49" charset="0"/>
              <a:buChar char="o"/>
            </a:pPr>
            <a:r>
              <a:rPr lang="nl-NL" sz="2200" dirty="0"/>
              <a:t>Prijzen Haviland 2023</a:t>
            </a:r>
          </a:p>
          <a:p>
            <a:pPr fontAlgn="ctr"/>
            <a:r>
              <a:rPr lang="nl-NL" dirty="0"/>
              <a:t>Vragen?</a:t>
            </a:r>
          </a:p>
        </p:txBody>
      </p:sp>
    </p:spTree>
    <p:extLst>
      <p:ext uri="{BB962C8B-B14F-4D97-AF65-F5344CB8AC3E}">
        <p14:creationId xmlns:p14="http://schemas.microsoft.com/office/powerpoint/2010/main" val="480661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753642-5431-4ABE-ADF4-E5DD51D85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9047534" cy="1143000"/>
          </a:xfrm>
        </p:spPr>
        <p:txBody>
          <a:bodyPr/>
          <a:lstStyle/>
          <a:p>
            <a:r>
              <a:rPr lang="nl-NL" dirty="0"/>
              <a:t>Doel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9C95C8-9D67-4B31-B2E2-7930B65E8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98316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b="1" dirty="0"/>
              <a:t>Zoveel mogelijk buitengebruik gestelde stookolietanks verwijderen</a:t>
            </a:r>
            <a:r>
              <a:rPr lang="nl-NL" dirty="0"/>
              <a:t>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l-NL" dirty="0"/>
              <a:t>Verwijderen kan om technische redenen niet: </a:t>
            </a:r>
            <a:br>
              <a:rPr lang="nl-NL" dirty="0"/>
            </a:b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moet geledigd, gereinigd en opgevuld worden.</a:t>
            </a:r>
          </a:p>
          <a:p>
            <a:pPr marL="360000" lvl="2" indent="0">
              <a:buNone/>
            </a:pPr>
            <a:r>
              <a:rPr lang="nl-NL" b="1" dirty="0"/>
              <a:t>Buitengebruikstelling: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l-NL" dirty="0"/>
              <a:t>Zorgt ervoor dat de tank niet opnieuw gebruikt kan worden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l-NL" dirty="0"/>
              <a:t>risico op </a:t>
            </a:r>
            <a:r>
              <a:rPr lang="nl-NL" b="1" dirty="0"/>
              <a:t>restverontreiniging </a:t>
            </a:r>
            <a:r>
              <a:rPr lang="nl-NL" dirty="0"/>
              <a:t>wordt niet weggehaald</a:t>
            </a:r>
          </a:p>
          <a:p>
            <a:pPr marL="360000" lvl="2" indent="0">
              <a:buNone/>
            </a:pPr>
            <a:r>
              <a:rPr lang="nl-NL" b="1" dirty="0"/>
              <a:t>Sanering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l-NL" dirty="0"/>
              <a:t>Alle overgebleven stookolie en in het beste geval ook de tank wordt verwijderd. </a:t>
            </a:r>
          </a:p>
        </p:txBody>
      </p:sp>
    </p:spTree>
    <p:extLst>
      <p:ext uri="{BB962C8B-B14F-4D97-AF65-F5344CB8AC3E}">
        <p14:creationId xmlns:p14="http://schemas.microsoft.com/office/powerpoint/2010/main" val="3262545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43B6A1-9EEA-4455-8712-A182F3F1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225" y="554164"/>
            <a:ext cx="8301205" cy="770876"/>
          </a:xfrm>
        </p:spPr>
        <p:txBody>
          <a:bodyPr>
            <a:normAutofit/>
          </a:bodyPr>
          <a:lstStyle/>
          <a:p>
            <a:r>
              <a:rPr lang="nl-NL" dirty="0"/>
              <a:t>Wetgeving 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27B8B8-1EEF-4A43-8B34-597CA5093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506" y="2225383"/>
            <a:ext cx="8543925" cy="3951242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nl-NL" b="1" u="sng" dirty="0"/>
              <a:t>Bovengrondse</a:t>
            </a:r>
            <a:r>
              <a:rPr lang="nl-NL" dirty="0"/>
              <a:t> tank voor minder dan 5.000 kg stookolie (6.000 liter) (ook kelder)</a:t>
            </a:r>
          </a:p>
          <a:p>
            <a:pPr lvl="1" fontAlgn="base"/>
            <a:r>
              <a:rPr lang="nl-NL" dirty="0"/>
              <a:t>Verplicht bij definitieve buitengebruikstelling:</a:t>
            </a:r>
          </a:p>
          <a:p>
            <a:pPr lvl="2" fontAlgn="base"/>
            <a:r>
              <a:rPr lang="nl-NL" dirty="0"/>
              <a:t>Leegmaken én reinigen</a:t>
            </a:r>
          </a:p>
          <a:p>
            <a:pPr lvl="1" fontAlgn="base"/>
            <a:r>
              <a:rPr lang="nl-NL" dirty="0"/>
              <a:t>Indien verwijderd: een certificaat buitengebruikstelling volgens de regels</a:t>
            </a:r>
          </a:p>
          <a:p>
            <a:pPr marL="457200" lvl="1" indent="0" fontAlgn="base">
              <a:buNone/>
            </a:pPr>
            <a:endParaRPr lang="nl-NL" dirty="0"/>
          </a:p>
          <a:p>
            <a:pPr fontAlgn="base"/>
            <a:r>
              <a:rPr lang="nl-NL" b="1" u="sng" dirty="0"/>
              <a:t>Ondergrondse</a:t>
            </a:r>
            <a:r>
              <a:rPr lang="nl-NL" dirty="0"/>
              <a:t> tank voor minder dan 5.000 kg stookolie (6.000 liter)</a:t>
            </a:r>
          </a:p>
          <a:p>
            <a:pPr lvl="1" fontAlgn="base"/>
            <a:r>
              <a:rPr lang="nl-NL" dirty="0"/>
              <a:t>Verplicht bij definitieve buitengebruikstelling:</a:t>
            </a:r>
          </a:p>
          <a:p>
            <a:pPr lvl="1" fontAlgn="base"/>
            <a:r>
              <a:rPr lang="nl-NL" dirty="0"/>
              <a:t>Certificaat buitengebruikstelling volgens de regels</a:t>
            </a:r>
            <a:endParaRPr lang="nl-BE" dirty="0"/>
          </a:p>
          <a:p>
            <a:pPr marL="0" indent="0" fontAlgn="base">
              <a:buNone/>
            </a:pPr>
            <a:r>
              <a:rPr lang="nl-NL" dirty="0"/>
              <a:t>	Termijn: voor de volgende periodieke controle</a:t>
            </a:r>
          </a:p>
          <a:p>
            <a:pPr marL="0" indent="0" fontAlgn="base">
              <a:buNone/>
            </a:pPr>
            <a:endParaRPr lang="nl-BE" dirty="0"/>
          </a:p>
          <a:p>
            <a:pPr marL="0" indent="0" fontAlgn="base">
              <a:buNone/>
            </a:pPr>
            <a:r>
              <a:rPr lang="nl-BE" dirty="0"/>
              <a:t>(</a:t>
            </a:r>
            <a:r>
              <a:rPr lang="nl-BE" dirty="0">
                <a:hlinkClick r:id="rId2"/>
              </a:rPr>
              <a:t>https://www.vlaanderen.be/een-stookolietank-buiten-gebruik-stellen#wetgeving</a:t>
            </a:r>
            <a:r>
              <a:rPr lang="nl-BE" dirty="0"/>
              <a:t> )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84FA81C-99F3-BE86-CC23-FC6B082DFDD5}"/>
              </a:ext>
            </a:extLst>
          </p:cNvPr>
          <p:cNvSpPr txBox="1"/>
          <p:nvPr/>
        </p:nvSpPr>
        <p:spPr>
          <a:xfrm>
            <a:off x="574506" y="1434455"/>
            <a:ext cx="759672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b="1" dirty="0"/>
              <a:t>Stookolietank voor het verwarmen van een woning</a:t>
            </a:r>
            <a:endParaRPr lang="nl-BE" sz="2400" b="1" dirty="0"/>
          </a:p>
        </p:txBody>
      </p:sp>
    </p:spTree>
    <p:extLst>
      <p:ext uri="{BB962C8B-B14F-4D97-AF65-F5344CB8AC3E}">
        <p14:creationId xmlns:p14="http://schemas.microsoft.com/office/powerpoint/2010/main" val="153894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5E156A-D749-4293-AD28-4F6DABE87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970" y="305708"/>
            <a:ext cx="9391685" cy="1143000"/>
          </a:xfrm>
        </p:spPr>
        <p:txBody>
          <a:bodyPr>
            <a:normAutofit/>
          </a:bodyPr>
          <a:lstStyle/>
          <a:p>
            <a:r>
              <a:rPr lang="nl-NL" sz="4000" dirty="0"/>
              <a:t>Wetgeving 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277539-4887-4FF9-BAEE-937760FF6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2420035"/>
            <a:ext cx="8915400" cy="4132257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nl-NL" dirty="0"/>
              <a:t>Verplicht:</a:t>
            </a:r>
          </a:p>
          <a:p>
            <a:pPr lvl="1" fontAlgn="base"/>
            <a:r>
              <a:rPr lang="nl-NL" dirty="0"/>
              <a:t>Bovengronds:</a:t>
            </a:r>
          </a:p>
          <a:p>
            <a:pPr lvl="2" fontAlgn="base"/>
            <a:r>
              <a:rPr lang="nl-NL" dirty="0"/>
              <a:t>Leegmaken, reinigen én verwijderen (indien mogelijk).</a:t>
            </a:r>
          </a:p>
          <a:p>
            <a:pPr lvl="1" fontAlgn="base"/>
            <a:r>
              <a:rPr lang="nl-NL" dirty="0"/>
              <a:t>Ondergrondse:</a:t>
            </a:r>
          </a:p>
          <a:p>
            <a:pPr lvl="2" fontAlgn="base"/>
            <a:r>
              <a:rPr lang="nl-NL" dirty="0"/>
              <a:t>Leegmaken, reinigen én verwijderen (indien onmogelijk: opvullen met inert materiaal)</a:t>
            </a:r>
          </a:p>
          <a:p>
            <a:pPr fontAlgn="base"/>
            <a:r>
              <a:rPr lang="nl-NL" dirty="0"/>
              <a:t>Binnen 3 jaar na buitengebruikstelling</a:t>
            </a:r>
          </a:p>
          <a:p>
            <a:pPr lvl="1" fontAlgn="base"/>
            <a:r>
              <a:rPr lang="nl-NL" dirty="0"/>
              <a:t>Certificaat buitengebruikstelling volgens de regels</a:t>
            </a:r>
          </a:p>
          <a:p>
            <a:pPr marL="457200" lvl="1" indent="0" fontAlgn="base">
              <a:buNone/>
            </a:pPr>
            <a:r>
              <a:rPr lang="nl-NL" dirty="0"/>
              <a:t>(</a:t>
            </a:r>
            <a:r>
              <a:rPr lang="nl-NL" dirty="0">
                <a:hlinkClick r:id="rId2"/>
              </a:rPr>
              <a:t>https://www.vlaanderen.be/een-stookolietank-buiten-gebruik-stellen#wetgeving</a:t>
            </a:r>
            <a:r>
              <a:rPr lang="nl-NL" dirty="0"/>
              <a:t> )</a:t>
            </a:r>
          </a:p>
          <a:p>
            <a:endParaRPr lang="nl-BE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582C587-C751-3018-B0C7-29ED376A4D2F}"/>
              </a:ext>
            </a:extLst>
          </p:cNvPr>
          <p:cNvSpPr txBox="1"/>
          <p:nvPr/>
        </p:nvSpPr>
        <p:spPr>
          <a:xfrm>
            <a:off x="467112" y="1386451"/>
            <a:ext cx="8915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b="1" dirty="0"/>
              <a:t>Tank voor de opslag van 5.000 kg stookolie of meer (6.000 liter) en andere dan woning</a:t>
            </a:r>
            <a:endParaRPr lang="nl-BE" sz="2400" b="1" dirty="0"/>
          </a:p>
        </p:txBody>
      </p:sp>
    </p:spTree>
    <p:extLst>
      <p:ext uri="{BB962C8B-B14F-4D97-AF65-F5344CB8AC3E}">
        <p14:creationId xmlns:p14="http://schemas.microsoft.com/office/powerpoint/2010/main" val="619242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4AC145-9F84-4700-BC3B-5B8B58469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497536"/>
            <a:ext cx="8543925" cy="698744"/>
          </a:xfrm>
        </p:spPr>
        <p:txBody>
          <a:bodyPr>
            <a:normAutofit fontScale="90000"/>
          </a:bodyPr>
          <a:lstStyle/>
          <a:p>
            <a:r>
              <a:rPr lang="nl-NL" dirty="0"/>
              <a:t>Proces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CB58CB-B5B8-47B5-8695-89632004E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638346"/>
            <a:ext cx="8543925" cy="4820820"/>
          </a:xfrm>
        </p:spPr>
        <p:txBody>
          <a:bodyPr>
            <a:normAutofit fontScale="70000" lnSpcReduction="20000"/>
          </a:bodyPr>
          <a:lstStyle/>
          <a:p>
            <a:pPr marL="417909" indent="-417909">
              <a:buFont typeface="+mj-lt"/>
              <a:buAutoNum type="arabicPeriod"/>
            </a:pPr>
            <a:r>
              <a:rPr lang="nl-BE" dirty="0"/>
              <a:t>Oproep aanmelden tanks</a:t>
            </a:r>
          </a:p>
          <a:p>
            <a:pPr marL="417909" indent="-417909">
              <a:buFont typeface="+mj-lt"/>
              <a:buAutoNum type="arabicPeriod"/>
            </a:pPr>
            <a:r>
              <a:rPr lang="nl-BE" dirty="0"/>
              <a:t>Stuurgroep </a:t>
            </a:r>
            <a:r>
              <a:rPr lang="nl-BE" dirty="0">
                <a:sym typeface="Wingdings" panose="05000000000000000000" pitchFamily="2" charset="2"/>
              </a:rPr>
              <a:t> opmaak prijsvraag</a:t>
            </a:r>
          </a:p>
          <a:p>
            <a:pPr marL="417909" indent="-417909">
              <a:buFont typeface="+mj-lt"/>
              <a:buAutoNum type="arabicPeriod"/>
            </a:pPr>
            <a:r>
              <a:rPr lang="nl-BE" dirty="0">
                <a:sym typeface="Wingdings" panose="05000000000000000000" pitchFamily="2" charset="2"/>
              </a:rPr>
              <a:t>Stuurgroep  evaluatie prijsvraag + keuze saneerder</a:t>
            </a:r>
          </a:p>
          <a:p>
            <a:pPr marL="417909" indent="-417909">
              <a:buFont typeface="+mj-lt"/>
              <a:buAutoNum type="arabicPeriod"/>
            </a:pPr>
            <a:r>
              <a:rPr lang="nl-BE" dirty="0"/>
              <a:t>Opmaak persoonlijke offerte</a:t>
            </a:r>
          </a:p>
          <a:p>
            <a:pPr marL="417909" indent="-417909">
              <a:buFont typeface="+mj-lt"/>
              <a:buAutoNum type="arabicPeriod"/>
            </a:pPr>
            <a:r>
              <a:rPr lang="nl-BE" dirty="0"/>
              <a:t>Verwijdering tanks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NOG NIET AANGEMELD? </a:t>
            </a:r>
            <a:r>
              <a:rPr lang="nl-BE" dirty="0">
                <a:sym typeface="Wingdings" panose="05000000000000000000" pitchFamily="2" charset="2"/>
              </a:rPr>
              <a:t> dit kan nog tot 15 oktober 2023 via</a:t>
            </a:r>
          </a:p>
          <a:p>
            <a:pPr marL="0" indent="0">
              <a:buNone/>
            </a:pPr>
            <a:r>
              <a:rPr lang="nl-BE" dirty="0">
                <a:hlinkClick r:id="rId3"/>
              </a:rPr>
              <a:t>https://forms.office.com/Pages/ResponsePage.aspx?id=Y1axYUK6R0ahlI6kmQdAfhB2FKVP2-1CjrPvd5UtaWJUQk1DRzFMRDVKTDFVVlZETThPNDBSSjgyNS4u</a:t>
            </a: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OPM: 	Haviland noch gemeente is opdrachtgever, enkel organisator</a:t>
            </a:r>
          </a:p>
          <a:p>
            <a:pPr marL="371475" lvl="1" indent="0">
              <a:buNone/>
            </a:pPr>
            <a:r>
              <a:rPr lang="nl-BE" dirty="0"/>
              <a:t>		</a:t>
            </a:r>
            <a:r>
              <a:rPr lang="nl-BE" sz="3100" dirty="0"/>
              <a:t>contracten: individueel</a:t>
            </a:r>
          </a:p>
          <a:p>
            <a:pPr marL="742950" lvl="2" indent="0">
              <a:buNone/>
            </a:pPr>
            <a:r>
              <a:rPr lang="nl-BE" sz="3100" dirty="0"/>
              <a:t>	Haviland noch gemeente komen tussen bij geschillen</a:t>
            </a:r>
          </a:p>
        </p:txBody>
      </p:sp>
    </p:spTree>
    <p:extLst>
      <p:ext uri="{BB962C8B-B14F-4D97-AF65-F5344CB8AC3E}">
        <p14:creationId xmlns:p14="http://schemas.microsoft.com/office/powerpoint/2010/main" val="1687513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310CE1-FC68-4525-B488-7AE5952DA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7696978" cy="1143000"/>
          </a:xfrm>
        </p:spPr>
        <p:txBody>
          <a:bodyPr>
            <a:normAutofit/>
          </a:bodyPr>
          <a:lstStyle/>
          <a:p>
            <a:r>
              <a:rPr lang="nl-NL" dirty="0"/>
              <a:t>Inname openbaar domein</a:t>
            </a:r>
            <a:endParaRPr lang="nl-BE" dirty="0">
              <a:highlight>
                <a:srgbClr val="FFFF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71C3B6-AA6F-4036-9CBE-27D9644AA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17639"/>
            <a:ext cx="8915400" cy="50275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Minstens 10d op voorhand via </a:t>
            </a:r>
            <a:r>
              <a:rPr lang="nl-NL" dirty="0" err="1"/>
              <a:t>Eaglebe</a:t>
            </a:r>
            <a:endParaRPr lang="nl-NL" dirty="0"/>
          </a:p>
          <a:p>
            <a:r>
              <a:rPr lang="nl-NL" dirty="0">
                <a:hlinkClick r:id="rId2"/>
              </a:rPr>
              <a:t>https://app.eaglebe.com/nl-be/new/man?client=c895e8ae9b5bed4d3fe535c03bd83a2a</a:t>
            </a:r>
            <a:r>
              <a:rPr lang="nl-NL" dirty="0"/>
              <a:t> </a:t>
            </a:r>
          </a:p>
          <a:p>
            <a:pPr marL="0" indent="0">
              <a:buNone/>
            </a:pPr>
            <a:r>
              <a:rPr lang="nl-NL" dirty="0" err="1"/>
              <a:t>Parkeersverbodsborden</a:t>
            </a:r>
            <a:r>
              <a:rPr lang="nl-NL" dirty="0"/>
              <a:t>: </a:t>
            </a:r>
          </a:p>
          <a:p>
            <a:r>
              <a:rPr lang="nl-NL" dirty="0"/>
              <a:t>min 48u op voorhand zelf plaatsen </a:t>
            </a:r>
          </a:p>
          <a:p>
            <a:r>
              <a:rPr lang="nl-NL" dirty="0"/>
              <a:t>OF aanvragen € 30 per 2 borden</a:t>
            </a:r>
          </a:p>
          <a:p>
            <a:pPr marL="0" indent="0">
              <a:buNone/>
            </a:pPr>
            <a:r>
              <a:rPr lang="nl-NL" dirty="0"/>
              <a:t>Meer info: </a:t>
            </a:r>
          </a:p>
          <a:p>
            <a:pPr marL="0" indent="0">
              <a:buNone/>
            </a:pPr>
            <a:r>
              <a:rPr lang="nl-NL" dirty="0">
                <a:hlinkClick r:id="rId3"/>
              </a:rPr>
              <a:t>https://www.dilbeek.be/nl/parkeerverbod-aanvragen</a:t>
            </a:r>
            <a:r>
              <a:rPr lang="nl-NL" dirty="0"/>
              <a:t> </a:t>
            </a:r>
          </a:p>
          <a:p>
            <a:pPr marL="0" indent="0">
              <a:buNone/>
            </a:pPr>
            <a:r>
              <a:rPr lang="nl-NL" dirty="0">
                <a:hlinkClick r:id="rId4"/>
              </a:rPr>
              <a:t>https://www.dilbeek.be/nl/themas/bouwen-wonen/inname-openbaar-domein</a:t>
            </a:r>
            <a:r>
              <a:rPr lang="nl-NL" dirty="0"/>
              <a:t>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22110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Haviland_PP-sjabloon" id="{E94A9F18-A19F-49B1-A4DE-6A3D3938A98E}" vid="{5BD65A4A-9F9A-44BD-81BE-EC3F515F98B8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Haviland_PP-sjabloon</Template>
  <TotalTime>0</TotalTime>
  <Words>392</Words>
  <Application>Microsoft Office PowerPoint</Application>
  <PresentationFormat>A4 (210 x 297 mm)</PresentationFormat>
  <Paragraphs>67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Office-thema</vt:lpstr>
      <vt:lpstr>Infoavond Tankslag</vt:lpstr>
      <vt:lpstr>Verloop</vt:lpstr>
      <vt:lpstr>Doel</vt:lpstr>
      <vt:lpstr>Wetgeving </vt:lpstr>
      <vt:lpstr>Wetgeving </vt:lpstr>
      <vt:lpstr>Proces</vt:lpstr>
      <vt:lpstr>Inname openbaar domein</vt:lpstr>
    </vt:vector>
  </TitlesOfParts>
  <Company>Liebens Reclame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Elke Delbare</dc:creator>
  <cp:lastModifiedBy>Gwendoline Ziber</cp:lastModifiedBy>
  <cp:revision>12</cp:revision>
  <dcterms:created xsi:type="dcterms:W3CDTF">2021-02-12T12:49:05Z</dcterms:created>
  <dcterms:modified xsi:type="dcterms:W3CDTF">2023-09-22T14:48:04Z</dcterms:modified>
</cp:coreProperties>
</file>