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351" r:id="rId5"/>
    <p:sldId id="1233" r:id="rId6"/>
    <p:sldId id="347" r:id="rId7"/>
    <p:sldId id="274" r:id="rId8"/>
    <p:sldId id="1204" r:id="rId9"/>
    <p:sldId id="1206" r:id="rId10"/>
    <p:sldId id="1210" r:id="rId11"/>
    <p:sldId id="1213" r:id="rId12"/>
    <p:sldId id="1227" r:id="rId13"/>
    <p:sldId id="1241" r:id="rId14"/>
    <p:sldId id="1242" r:id="rId15"/>
    <p:sldId id="1243" r:id="rId16"/>
    <p:sldId id="1238" r:id="rId17"/>
    <p:sldId id="1217" r:id="rId18"/>
    <p:sldId id="1220" r:id="rId19"/>
    <p:sldId id="1222" r:id="rId20"/>
    <p:sldId id="349" r:id="rId21"/>
    <p:sldId id="1237" r:id="rId22"/>
    <p:sldId id="1248" r:id="rId23"/>
    <p:sldId id="1244" r:id="rId24"/>
    <p:sldId id="1249" r:id="rId25"/>
    <p:sldId id="1246" r:id="rId26"/>
    <p:sldId id="1225" r:id="rId27"/>
    <p:sldId id="1223" r:id="rId28"/>
    <p:sldId id="1229" r:id="rId29"/>
    <p:sldId id="1247" r:id="rId30"/>
    <p:sldId id="1230" r:id="rId31"/>
    <p:sldId id="1231" r:id="rId32"/>
    <p:sldId id="266" r:id="rId3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0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14" autoAdjust="0"/>
    <p:restoredTop sz="63946" autoAdjust="0"/>
  </p:normalViewPr>
  <p:slideViewPr>
    <p:cSldViewPr snapToGrid="0" showGuides="1">
      <p:cViewPr varScale="1">
        <p:scale>
          <a:sx n="70" d="100"/>
          <a:sy n="70" d="100"/>
        </p:scale>
        <p:origin x="19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37811AF7-4BA6-4670-A3BA-A19EF7C9A1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6E06A3B-86B5-4962-A979-9D1557CC01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B3BF0-96E1-46EC-9E63-EFB441377324}" type="datetimeFigureOut">
              <a:rPr lang="nl-BE" smtClean="0"/>
              <a:t>23/06/2021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F6E3DF8-BB85-48DD-B59F-35DFAFE009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2BCA75-F41E-48BA-B05B-05190BE840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8769F-CB45-4AAC-9326-4035B8E00C3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356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B68AF-BE88-4069-851D-03EF7580727A}" type="datetimeFigureOut">
              <a:rPr lang="nl-BE" smtClean="0"/>
              <a:t>23/06/2021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EA68D-182D-4107-842B-3F3DA65889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536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122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7668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7192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7754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3394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068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5605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6960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32331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7865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45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0254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35060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5938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="0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93810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5142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33590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66369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6916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9100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E8969F5-EF9C-48B6-8A59-B57037997021}" type="datetime4">
              <a:rPr lang="nl-BE" smtClean="0"/>
              <a:t>23 juni 2021</a:t>
            </a:fld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4F62-8494-2F4A-99B7-AF37429D5F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05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2768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312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2994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5714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EA68D-182D-4107-842B-3F3DA6588927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2677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 14">
            <a:extLst>
              <a:ext uri="{FF2B5EF4-FFF2-40B4-BE49-F238E27FC236}">
                <a16:creationId xmlns:a16="http://schemas.microsoft.com/office/drawing/2014/main" id="{725A1C3A-F9CD-417C-9156-F43253402DD6}"/>
              </a:ext>
            </a:extLst>
          </p:cNvPr>
          <p:cNvSpPr/>
          <p:nvPr userDrawn="1"/>
        </p:nvSpPr>
        <p:spPr>
          <a:xfrm>
            <a:off x="4119" y="-1"/>
            <a:ext cx="11915773" cy="6120000"/>
          </a:xfrm>
          <a:custGeom>
            <a:avLst/>
            <a:gdLst>
              <a:gd name="connsiteX0" fmla="*/ 0 w 11915773"/>
              <a:gd name="connsiteY0" fmla="*/ 1 h 6134215"/>
              <a:gd name="connsiteX1" fmla="*/ 276227 w 11915773"/>
              <a:gd name="connsiteY1" fmla="*/ 1 h 6134215"/>
              <a:gd name="connsiteX2" fmla="*/ 276227 w 11915773"/>
              <a:gd name="connsiteY2" fmla="*/ 3053557 h 6134215"/>
              <a:gd name="connsiteX3" fmla="*/ 0 w 11915773"/>
              <a:gd name="connsiteY3" fmla="*/ 3053557 h 6134215"/>
              <a:gd name="connsiteX4" fmla="*/ 276227 w 11915773"/>
              <a:gd name="connsiteY4" fmla="*/ 0 h 6134215"/>
              <a:gd name="connsiteX5" fmla="*/ 988541 w 11915773"/>
              <a:gd name="connsiteY5" fmla="*/ 0 h 6134215"/>
              <a:gd name="connsiteX6" fmla="*/ 988541 w 11915773"/>
              <a:gd name="connsiteY6" fmla="*/ 4886 h 6134215"/>
              <a:gd name="connsiteX7" fmla="*/ 993517 w 11915773"/>
              <a:gd name="connsiteY7" fmla="*/ 4126 h 6134215"/>
              <a:gd name="connsiteX8" fmla="*/ 1075208 w 11915773"/>
              <a:gd name="connsiteY8" fmla="*/ 1 h 6134215"/>
              <a:gd name="connsiteX9" fmla="*/ 11116792 w 11915773"/>
              <a:gd name="connsiteY9" fmla="*/ 1 h 6134215"/>
              <a:gd name="connsiteX10" fmla="*/ 11915773 w 11915773"/>
              <a:gd name="connsiteY10" fmla="*/ 798982 h 6134215"/>
              <a:gd name="connsiteX11" fmla="*/ 11915773 w 11915773"/>
              <a:gd name="connsiteY11" fmla="*/ 5335234 h 6134215"/>
              <a:gd name="connsiteX12" fmla="*/ 11116792 w 11915773"/>
              <a:gd name="connsiteY12" fmla="*/ 6134215 h 6134215"/>
              <a:gd name="connsiteX13" fmla="*/ 1075208 w 11915773"/>
              <a:gd name="connsiteY13" fmla="*/ 6134215 h 6134215"/>
              <a:gd name="connsiteX14" fmla="*/ 993517 w 11915773"/>
              <a:gd name="connsiteY14" fmla="*/ 6130090 h 6134215"/>
              <a:gd name="connsiteX15" fmla="*/ 988541 w 11915773"/>
              <a:gd name="connsiteY15" fmla="*/ 6129331 h 6134215"/>
              <a:gd name="connsiteX16" fmla="*/ 988541 w 11915773"/>
              <a:gd name="connsiteY16" fmla="*/ 6134215 h 6134215"/>
              <a:gd name="connsiteX17" fmla="*/ 276227 w 11915773"/>
              <a:gd name="connsiteY17" fmla="*/ 6134215 h 6134215"/>
              <a:gd name="connsiteX18" fmla="*/ 276227 w 11915773"/>
              <a:gd name="connsiteY18" fmla="*/ 5335234 h 6134215"/>
              <a:gd name="connsiteX19" fmla="*/ 276227 w 11915773"/>
              <a:gd name="connsiteY19" fmla="*/ 798982 h 613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915773" h="6134215">
                <a:moveTo>
                  <a:pt x="0" y="1"/>
                </a:moveTo>
                <a:lnTo>
                  <a:pt x="276227" y="1"/>
                </a:lnTo>
                <a:lnTo>
                  <a:pt x="276227" y="3053557"/>
                </a:lnTo>
                <a:lnTo>
                  <a:pt x="0" y="3053557"/>
                </a:lnTo>
                <a:close/>
                <a:moveTo>
                  <a:pt x="276227" y="0"/>
                </a:moveTo>
                <a:lnTo>
                  <a:pt x="988541" y="0"/>
                </a:lnTo>
                <a:lnTo>
                  <a:pt x="988541" y="4886"/>
                </a:lnTo>
                <a:lnTo>
                  <a:pt x="993517" y="4126"/>
                </a:lnTo>
                <a:cubicBezTo>
                  <a:pt x="1020377" y="1399"/>
                  <a:pt x="1047629" y="1"/>
                  <a:pt x="1075208" y="1"/>
                </a:cubicBezTo>
                <a:lnTo>
                  <a:pt x="11116792" y="1"/>
                </a:lnTo>
                <a:cubicBezTo>
                  <a:pt x="11558057" y="1"/>
                  <a:pt x="11915773" y="357717"/>
                  <a:pt x="11915773" y="798982"/>
                </a:cubicBezTo>
                <a:lnTo>
                  <a:pt x="11915773" y="5335234"/>
                </a:lnTo>
                <a:cubicBezTo>
                  <a:pt x="11915773" y="5776499"/>
                  <a:pt x="11558057" y="6134215"/>
                  <a:pt x="11116792" y="6134215"/>
                </a:cubicBezTo>
                <a:lnTo>
                  <a:pt x="1075208" y="6134215"/>
                </a:lnTo>
                <a:cubicBezTo>
                  <a:pt x="1047629" y="6134215"/>
                  <a:pt x="1020377" y="6132818"/>
                  <a:pt x="993517" y="6130090"/>
                </a:cubicBezTo>
                <a:lnTo>
                  <a:pt x="988541" y="6129331"/>
                </a:lnTo>
                <a:lnTo>
                  <a:pt x="988541" y="6134215"/>
                </a:lnTo>
                <a:lnTo>
                  <a:pt x="276227" y="6134215"/>
                </a:lnTo>
                <a:lnTo>
                  <a:pt x="276227" y="5335234"/>
                </a:lnTo>
                <a:lnTo>
                  <a:pt x="276227" y="79898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ECB885-5627-452E-A878-9FC30477F7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9457" y="3080658"/>
            <a:ext cx="9409454" cy="2122713"/>
          </a:xfrm>
        </p:spPr>
        <p:txBody>
          <a:bodyPr lIns="0" tIns="0" rIns="0" bIns="0" anchor="t" anchorCtr="0"/>
          <a:lstStyle>
            <a:lvl1pPr algn="l">
              <a:defRPr sz="5000" b="1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HOOFDTITEL</a:t>
            </a:r>
            <a:endParaRPr lang="nl-B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596F766-AD83-48E1-BFE2-A629A34924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08911" y="6345466"/>
            <a:ext cx="1417635" cy="284537"/>
          </a:xfrm>
          <a:prstGeom prst="rect">
            <a:avLst/>
          </a:prstGeom>
        </p:spPr>
      </p:pic>
      <p:sp>
        <p:nvSpPr>
          <p:cNvPr id="14" name="Tijdelijke aanduiding voor dianummer 5">
            <a:extLst>
              <a:ext uri="{FF2B5EF4-FFF2-40B4-BE49-F238E27FC236}">
                <a16:creationId xmlns:a16="http://schemas.microsoft.com/office/drawing/2014/main" id="{FEDC569F-B830-4C83-A37D-52C81C6E6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00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7185688B-8D83-46AE-9FD5-0C0E29328F4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55863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met statement en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B9C5F583-2E73-47D0-8E6C-FDC578E12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00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7185688B-8D83-46AE-9FD5-0C0E29328F4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D29CCF6-B0A1-4476-A796-B05A19426F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471" y="6340651"/>
            <a:ext cx="360302" cy="284537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97F588D-2D94-4C48-B97D-52AD7FF81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6171" y="1948544"/>
            <a:ext cx="5762740" cy="4109354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</a:defRPr>
            </a:lvl1pPr>
            <a:lvl2pPr>
              <a:defRPr/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/>
              <a:t>Ondertitel</a:t>
            </a:r>
          </a:p>
          <a:p>
            <a:pPr lvl="1"/>
            <a:r>
              <a:rPr lang="nl-NL" dirty="0"/>
              <a:t>Tekst</a:t>
            </a:r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9D367E7-11BC-4354-B902-DA1CAE07A2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46171" y="800102"/>
            <a:ext cx="5762740" cy="868838"/>
          </a:xfrm>
        </p:spPr>
        <p:txBody>
          <a:bodyPr lIns="0" tIns="0" rIns="0" bIns="0" anchor="t" anchorCtr="0"/>
          <a:lstStyle>
            <a:lvl1pPr algn="l">
              <a:defRPr sz="35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23C9F4CE-EB6A-4758-B7BD-7F3648976923}"/>
              </a:ext>
            </a:extLst>
          </p:cNvPr>
          <p:cNvSpPr/>
          <p:nvPr userDrawn="1"/>
        </p:nvSpPr>
        <p:spPr>
          <a:xfrm>
            <a:off x="272142" y="265347"/>
            <a:ext cx="3820888" cy="5841766"/>
          </a:xfrm>
          <a:custGeom>
            <a:avLst/>
            <a:gdLst>
              <a:gd name="connsiteX0" fmla="*/ 0 w 3820888"/>
              <a:gd name="connsiteY0" fmla="*/ 0 h 5841766"/>
              <a:gd name="connsiteX1" fmla="*/ 636827 w 3820888"/>
              <a:gd name="connsiteY1" fmla="*/ 0 h 5841766"/>
              <a:gd name="connsiteX2" fmla="*/ 2134612 w 3820888"/>
              <a:gd name="connsiteY2" fmla="*/ 0 h 5841766"/>
              <a:gd name="connsiteX3" fmla="*/ 3184061 w 3820888"/>
              <a:gd name="connsiteY3" fmla="*/ 0 h 5841766"/>
              <a:gd name="connsiteX4" fmla="*/ 3820888 w 3820888"/>
              <a:gd name="connsiteY4" fmla="*/ 636827 h 5841766"/>
              <a:gd name="connsiteX5" fmla="*/ 3820888 w 3820888"/>
              <a:gd name="connsiteY5" fmla="*/ 5204939 h 5841766"/>
              <a:gd name="connsiteX6" fmla="*/ 3184061 w 3820888"/>
              <a:gd name="connsiteY6" fmla="*/ 5841766 h 5841766"/>
              <a:gd name="connsiteX7" fmla="*/ 2134612 w 3820888"/>
              <a:gd name="connsiteY7" fmla="*/ 5841766 h 5841766"/>
              <a:gd name="connsiteX8" fmla="*/ 636827 w 3820888"/>
              <a:gd name="connsiteY8" fmla="*/ 5841766 h 5841766"/>
              <a:gd name="connsiteX9" fmla="*/ 0 w 3820888"/>
              <a:gd name="connsiteY9" fmla="*/ 5841766 h 5841766"/>
              <a:gd name="connsiteX10" fmla="*/ 0 w 3820888"/>
              <a:gd name="connsiteY10" fmla="*/ 5204939 h 5841766"/>
              <a:gd name="connsiteX11" fmla="*/ 0 w 3820888"/>
              <a:gd name="connsiteY11" fmla="*/ 636827 h 584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0888" h="5841766">
                <a:moveTo>
                  <a:pt x="0" y="0"/>
                </a:moveTo>
                <a:lnTo>
                  <a:pt x="636827" y="0"/>
                </a:lnTo>
                <a:lnTo>
                  <a:pt x="2134612" y="0"/>
                </a:lnTo>
                <a:lnTo>
                  <a:pt x="3184061" y="0"/>
                </a:lnTo>
                <a:cubicBezTo>
                  <a:pt x="3535771" y="0"/>
                  <a:pt x="3820888" y="285117"/>
                  <a:pt x="3820888" y="636827"/>
                </a:cubicBezTo>
                <a:lnTo>
                  <a:pt x="3820888" y="5204939"/>
                </a:lnTo>
                <a:cubicBezTo>
                  <a:pt x="3820888" y="5556649"/>
                  <a:pt x="3535771" y="5841766"/>
                  <a:pt x="3184061" y="5841766"/>
                </a:cubicBezTo>
                <a:lnTo>
                  <a:pt x="2134612" y="5841766"/>
                </a:lnTo>
                <a:lnTo>
                  <a:pt x="636827" y="5841766"/>
                </a:lnTo>
                <a:lnTo>
                  <a:pt x="0" y="5841766"/>
                </a:lnTo>
                <a:lnTo>
                  <a:pt x="0" y="5204939"/>
                </a:lnTo>
                <a:lnTo>
                  <a:pt x="0" y="63682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 dirty="0"/>
          </a:p>
        </p:txBody>
      </p:sp>
      <p:sp>
        <p:nvSpPr>
          <p:cNvPr id="8" name="Tijdelijke aanduiding voor afbeelding 9">
            <a:extLst>
              <a:ext uri="{FF2B5EF4-FFF2-40B4-BE49-F238E27FC236}">
                <a16:creationId xmlns:a16="http://schemas.microsoft.com/office/drawing/2014/main" id="{6ACC7E5F-FCE4-4230-9D3C-AAF7BD6BA7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2141" y="3133724"/>
            <a:ext cx="3820888" cy="2972081"/>
          </a:xfrm>
          <a:custGeom>
            <a:avLst/>
            <a:gdLst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12" fmla="*/ 779463 w 4676776"/>
              <a:gd name="connsiteY12" fmla="*/ 0 h 4908266"/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12" fmla="*/ 779463 w 4676776"/>
              <a:gd name="connsiteY12" fmla="*/ 0 h 4908266"/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12" fmla="*/ 779463 w 4676776"/>
              <a:gd name="connsiteY12" fmla="*/ 0 h 4908266"/>
              <a:gd name="connsiteX0" fmla="*/ 779463 w 4676776"/>
              <a:gd name="connsiteY0" fmla="*/ 0 h 4910083"/>
              <a:gd name="connsiteX1" fmla="*/ 3897313 w 4676776"/>
              <a:gd name="connsiteY1" fmla="*/ 0 h 4910083"/>
              <a:gd name="connsiteX2" fmla="*/ 4676776 w 4676776"/>
              <a:gd name="connsiteY2" fmla="*/ 779463 h 4910083"/>
              <a:gd name="connsiteX3" fmla="*/ 4676775 w 4676776"/>
              <a:gd name="connsiteY3" fmla="*/ 4128803 h 4910083"/>
              <a:gd name="connsiteX4" fmla="*/ 3897312 w 4676776"/>
              <a:gd name="connsiteY4" fmla="*/ 4908266 h 4910083"/>
              <a:gd name="connsiteX5" fmla="*/ 779463 w 4676776"/>
              <a:gd name="connsiteY5" fmla="*/ 4908265 h 4910083"/>
              <a:gd name="connsiteX6" fmla="*/ 765106 w 4676776"/>
              <a:gd name="connsiteY6" fmla="*/ 4907540 h 4910083"/>
              <a:gd name="connsiteX7" fmla="*/ 0 w 4676776"/>
              <a:gd name="connsiteY7" fmla="*/ 4907540 h 4910083"/>
              <a:gd name="connsiteX8" fmla="*/ 0 w 4676776"/>
              <a:gd name="connsiteY8" fmla="*/ 4128802 h 4910083"/>
              <a:gd name="connsiteX9" fmla="*/ 0 w 4676776"/>
              <a:gd name="connsiteY9" fmla="*/ 779463 h 4910083"/>
              <a:gd name="connsiteX10" fmla="*/ 0 w 4676776"/>
              <a:gd name="connsiteY10" fmla="*/ 577 h 4910083"/>
              <a:gd name="connsiteX11" fmla="*/ 768037 w 4676776"/>
              <a:gd name="connsiteY11" fmla="*/ 577 h 4910083"/>
              <a:gd name="connsiteX12" fmla="*/ 779463 w 4676776"/>
              <a:gd name="connsiteY12" fmla="*/ 0 h 4910083"/>
              <a:gd name="connsiteX0" fmla="*/ 779463 w 4676776"/>
              <a:gd name="connsiteY0" fmla="*/ 0 h 4910083"/>
              <a:gd name="connsiteX1" fmla="*/ 3897313 w 4676776"/>
              <a:gd name="connsiteY1" fmla="*/ 0 h 4910083"/>
              <a:gd name="connsiteX2" fmla="*/ 4676776 w 4676776"/>
              <a:gd name="connsiteY2" fmla="*/ 779463 h 4910083"/>
              <a:gd name="connsiteX3" fmla="*/ 4676775 w 4676776"/>
              <a:gd name="connsiteY3" fmla="*/ 4128803 h 4910083"/>
              <a:gd name="connsiteX4" fmla="*/ 3897312 w 4676776"/>
              <a:gd name="connsiteY4" fmla="*/ 4908266 h 4910083"/>
              <a:gd name="connsiteX5" fmla="*/ 779463 w 4676776"/>
              <a:gd name="connsiteY5" fmla="*/ 4908265 h 4910083"/>
              <a:gd name="connsiteX6" fmla="*/ 765106 w 4676776"/>
              <a:gd name="connsiteY6" fmla="*/ 4907540 h 4910083"/>
              <a:gd name="connsiteX7" fmla="*/ 0 w 4676776"/>
              <a:gd name="connsiteY7" fmla="*/ 4907540 h 4910083"/>
              <a:gd name="connsiteX8" fmla="*/ 0 w 4676776"/>
              <a:gd name="connsiteY8" fmla="*/ 4128802 h 4910083"/>
              <a:gd name="connsiteX9" fmla="*/ 0 w 4676776"/>
              <a:gd name="connsiteY9" fmla="*/ 779463 h 4910083"/>
              <a:gd name="connsiteX10" fmla="*/ 0 w 4676776"/>
              <a:gd name="connsiteY10" fmla="*/ 577 h 4910083"/>
              <a:gd name="connsiteX11" fmla="*/ 768037 w 4676776"/>
              <a:gd name="connsiteY11" fmla="*/ 577 h 4910083"/>
              <a:gd name="connsiteX12" fmla="*/ 779463 w 4676776"/>
              <a:gd name="connsiteY12" fmla="*/ 0 h 4910083"/>
              <a:gd name="connsiteX0" fmla="*/ 779463 w 4677302"/>
              <a:gd name="connsiteY0" fmla="*/ 0 h 4910083"/>
              <a:gd name="connsiteX1" fmla="*/ 3897313 w 4677302"/>
              <a:gd name="connsiteY1" fmla="*/ 0 h 4910083"/>
              <a:gd name="connsiteX2" fmla="*/ 4676776 w 4677302"/>
              <a:gd name="connsiteY2" fmla="*/ 779463 h 4910083"/>
              <a:gd name="connsiteX3" fmla="*/ 4676775 w 4677302"/>
              <a:gd name="connsiteY3" fmla="*/ 4128803 h 4910083"/>
              <a:gd name="connsiteX4" fmla="*/ 3897312 w 4677302"/>
              <a:gd name="connsiteY4" fmla="*/ 4908266 h 4910083"/>
              <a:gd name="connsiteX5" fmla="*/ 779463 w 4677302"/>
              <a:gd name="connsiteY5" fmla="*/ 4908265 h 4910083"/>
              <a:gd name="connsiteX6" fmla="*/ 765106 w 4677302"/>
              <a:gd name="connsiteY6" fmla="*/ 4907540 h 4910083"/>
              <a:gd name="connsiteX7" fmla="*/ 0 w 4677302"/>
              <a:gd name="connsiteY7" fmla="*/ 4907540 h 4910083"/>
              <a:gd name="connsiteX8" fmla="*/ 0 w 4677302"/>
              <a:gd name="connsiteY8" fmla="*/ 4128802 h 4910083"/>
              <a:gd name="connsiteX9" fmla="*/ 0 w 4677302"/>
              <a:gd name="connsiteY9" fmla="*/ 779463 h 4910083"/>
              <a:gd name="connsiteX10" fmla="*/ 0 w 4677302"/>
              <a:gd name="connsiteY10" fmla="*/ 577 h 4910083"/>
              <a:gd name="connsiteX11" fmla="*/ 768037 w 4677302"/>
              <a:gd name="connsiteY11" fmla="*/ 577 h 4910083"/>
              <a:gd name="connsiteX12" fmla="*/ 779463 w 4677302"/>
              <a:gd name="connsiteY12" fmla="*/ 0 h 4910083"/>
              <a:gd name="connsiteX0" fmla="*/ 779463 w 4677302"/>
              <a:gd name="connsiteY0" fmla="*/ 0 h 4910083"/>
              <a:gd name="connsiteX1" fmla="*/ 4676776 w 4677302"/>
              <a:gd name="connsiteY1" fmla="*/ 779463 h 4910083"/>
              <a:gd name="connsiteX2" fmla="*/ 4676775 w 4677302"/>
              <a:gd name="connsiteY2" fmla="*/ 4128803 h 4910083"/>
              <a:gd name="connsiteX3" fmla="*/ 3897312 w 4677302"/>
              <a:gd name="connsiteY3" fmla="*/ 4908266 h 4910083"/>
              <a:gd name="connsiteX4" fmla="*/ 779463 w 4677302"/>
              <a:gd name="connsiteY4" fmla="*/ 4908265 h 4910083"/>
              <a:gd name="connsiteX5" fmla="*/ 765106 w 4677302"/>
              <a:gd name="connsiteY5" fmla="*/ 4907540 h 4910083"/>
              <a:gd name="connsiteX6" fmla="*/ 0 w 4677302"/>
              <a:gd name="connsiteY6" fmla="*/ 4907540 h 4910083"/>
              <a:gd name="connsiteX7" fmla="*/ 0 w 4677302"/>
              <a:gd name="connsiteY7" fmla="*/ 4128802 h 4910083"/>
              <a:gd name="connsiteX8" fmla="*/ 0 w 4677302"/>
              <a:gd name="connsiteY8" fmla="*/ 779463 h 4910083"/>
              <a:gd name="connsiteX9" fmla="*/ 0 w 4677302"/>
              <a:gd name="connsiteY9" fmla="*/ 577 h 4910083"/>
              <a:gd name="connsiteX10" fmla="*/ 768037 w 4677302"/>
              <a:gd name="connsiteY10" fmla="*/ 577 h 4910083"/>
              <a:gd name="connsiteX11" fmla="*/ 779463 w 4677302"/>
              <a:gd name="connsiteY11" fmla="*/ 0 h 4910083"/>
              <a:gd name="connsiteX0" fmla="*/ 768037 w 4677302"/>
              <a:gd name="connsiteY0" fmla="*/ 0 h 4909506"/>
              <a:gd name="connsiteX1" fmla="*/ 4676776 w 4677302"/>
              <a:gd name="connsiteY1" fmla="*/ 778886 h 4909506"/>
              <a:gd name="connsiteX2" fmla="*/ 4676775 w 4677302"/>
              <a:gd name="connsiteY2" fmla="*/ 4128226 h 4909506"/>
              <a:gd name="connsiteX3" fmla="*/ 3897312 w 4677302"/>
              <a:gd name="connsiteY3" fmla="*/ 4907689 h 4909506"/>
              <a:gd name="connsiteX4" fmla="*/ 779463 w 4677302"/>
              <a:gd name="connsiteY4" fmla="*/ 4907688 h 4909506"/>
              <a:gd name="connsiteX5" fmla="*/ 765106 w 4677302"/>
              <a:gd name="connsiteY5" fmla="*/ 4906963 h 4909506"/>
              <a:gd name="connsiteX6" fmla="*/ 0 w 4677302"/>
              <a:gd name="connsiteY6" fmla="*/ 4906963 h 4909506"/>
              <a:gd name="connsiteX7" fmla="*/ 0 w 4677302"/>
              <a:gd name="connsiteY7" fmla="*/ 4128225 h 4909506"/>
              <a:gd name="connsiteX8" fmla="*/ 0 w 4677302"/>
              <a:gd name="connsiteY8" fmla="*/ 778886 h 4909506"/>
              <a:gd name="connsiteX9" fmla="*/ 0 w 4677302"/>
              <a:gd name="connsiteY9" fmla="*/ 0 h 4909506"/>
              <a:gd name="connsiteX10" fmla="*/ 768037 w 4677302"/>
              <a:gd name="connsiteY10" fmla="*/ 0 h 4909506"/>
              <a:gd name="connsiteX0" fmla="*/ 0 w 4677302"/>
              <a:gd name="connsiteY0" fmla="*/ 0 h 4909506"/>
              <a:gd name="connsiteX1" fmla="*/ 4676776 w 4677302"/>
              <a:gd name="connsiteY1" fmla="*/ 778886 h 4909506"/>
              <a:gd name="connsiteX2" fmla="*/ 4676775 w 4677302"/>
              <a:gd name="connsiteY2" fmla="*/ 4128226 h 4909506"/>
              <a:gd name="connsiteX3" fmla="*/ 3897312 w 4677302"/>
              <a:gd name="connsiteY3" fmla="*/ 4907689 h 4909506"/>
              <a:gd name="connsiteX4" fmla="*/ 779463 w 4677302"/>
              <a:gd name="connsiteY4" fmla="*/ 4907688 h 4909506"/>
              <a:gd name="connsiteX5" fmla="*/ 765106 w 4677302"/>
              <a:gd name="connsiteY5" fmla="*/ 4906963 h 4909506"/>
              <a:gd name="connsiteX6" fmla="*/ 0 w 4677302"/>
              <a:gd name="connsiteY6" fmla="*/ 4906963 h 4909506"/>
              <a:gd name="connsiteX7" fmla="*/ 0 w 4677302"/>
              <a:gd name="connsiteY7" fmla="*/ 4128225 h 4909506"/>
              <a:gd name="connsiteX8" fmla="*/ 0 w 4677302"/>
              <a:gd name="connsiteY8" fmla="*/ 778886 h 4909506"/>
              <a:gd name="connsiteX9" fmla="*/ 0 w 4677302"/>
              <a:gd name="connsiteY9" fmla="*/ 0 h 4909506"/>
              <a:gd name="connsiteX0" fmla="*/ 0 w 4677302"/>
              <a:gd name="connsiteY0" fmla="*/ 0 h 4130620"/>
              <a:gd name="connsiteX1" fmla="*/ 4676776 w 4677302"/>
              <a:gd name="connsiteY1" fmla="*/ 0 h 4130620"/>
              <a:gd name="connsiteX2" fmla="*/ 4676775 w 4677302"/>
              <a:gd name="connsiteY2" fmla="*/ 3349340 h 4130620"/>
              <a:gd name="connsiteX3" fmla="*/ 3897312 w 4677302"/>
              <a:gd name="connsiteY3" fmla="*/ 4128803 h 4130620"/>
              <a:gd name="connsiteX4" fmla="*/ 779463 w 4677302"/>
              <a:gd name="connsiteY4" fmla="*/ 4128802 h 4130620"/>
              <a:gd name="connsiteX5" fmla="*/ 765106 w 4677302"/>
              <a:gd name="connsiteY5" fmla="*/ 4128077 h 4130620"/>
              <a:gd name="connsiteX6" fmla="*/ 0 w 4677302"/>
              <a:gd name="connsiteY6" fmla="*/ 4128077 h 4130620"/>
              <a:gd name="connsiteX7" fmla="*/ 0 w 4677302"/>
              <a:gd name="connsiteY7" fmla="*/ 3349339 h 4130620"/>
              <a:gd name="connsiteX8" fmla="*/ 0 w 4677302"/>
              <a:gd name="connsiteY8" fmla="*/ 0 h 4130620"/>
              <a:gd name="connsiteX0" fmla="*/ 0 w 4677046"/>
              <a:gd name="connsiteY0" fmla="*/ 0 h 4128829"/>
              <a:gd name="connsiteX1" fmla="*/ 4676776 w 4677046"/>
              <a:gd name="connsiteY1" fmla="*/ 0 h 4128829"/>
              <a:gd name="connsiteX2" fmla="*/ 4676775 w 4677046"/>
              <a:gd name="connsiteY2" fmla="*/ 3349340 h 4128829"/>
              <a:gd name="connsiteX3" fmla="*/ 3897312 w 4677046"/>
              <a:gd name="connsiteY3" fmla="*/ 4128803 h 4128829"/>
              <a:gd name="connsiteX4" fmla="*/ 779463 w 4677046"/>
              <a:gd name="connsiteY4" fmla="*/ 4128802 h 4128829"/>
              <a:gd name="connsiteX5" fmla="*/ 765106 w 4677046"/>
              <a:gd name="connsiteY5" fmla="*/ 4128077 h 4128829"/>
              <a:gd name="connsiteX6" fmla="*/ 0 w 4677046"/>
              <a:gd name="connsiteY6" fmla="*/ 4128077 h 4128829"/>
              <a:gd name="connsiteX7" fmla="*/ 0 w 4677046"/>
              <a:gd name="connsiteY7" fmla="*/ 3349339 h 4128829"/>
              <a:gd name="connsiteX8" fmla="*/ 0 w 4677046"/>
              <a:gd name="connsiteY8" fmla="*/ 0 h 4128829"/>
              <a:gd name="connsiteX0" fmla="*/ 0 w 4676775"/>
              <a:gd name="connsiteY0" fmla="*/ 0 h 4128837"/>
              <a:gd name="connsiteX1" fmla="*/ 4676776 w 4676775"/>
              <a:gd name="connsiteY1" fmla="*/ 0 h 4128837"/>
              <a:gd name="connsiteX2" fmla="*/ 4676775 w 4676775"/>
              <a:gd name="connsiteY2" fmla="*/ 3349340 h 4128837"/>
              <a:gd name="connsiteX3" fmla="*/ 3897312 w 4676775"/>
              <a:gd name="connsiteY3" fmla="*/ 4128803 h 4128837"/>
              <a:gd name="connsiteX4" fmla="*/ 779463 w 4676775"/>
              <a:gd name="connsiteY4" fmla="*/ 4128802 h 4128837"/>
              <a:gd name="connsiteX5" fmla="*/ 765106 w 4676775"/>
              <a:gd name="connsiteY5" fmla="*/ 4128077 h 4128837"/>
              <a:gd name="connsiteX6" fmla="*/ 0 w 4676775"/>
              <a:gd name="connsiteY6" fmla="*/ 4128077 h 4128837"/>
              <a:gd name="connsiteX7" fmla="*/ 0 w 4676775"/>
              <a:gd name="connsiteY7" fmla="*/ 3349339 h 4128837"/>
              <a:gd name="connsiteX8" fmla="*/ 0 w 4676775"/>
              <a:gd name="connsiteY8" fmla="*/ 0 h 4128837"/>
              <a:gd name="connsiteX0" fmla="*/ 0 w 4676776"/>
              <a:gd name="connsiteY0" fmla="*/ 0 h 4128854"/>
              <a:gd name="connsiteX1" fmla="*/ 4676776 w 4676776"/>
              <a:gd name="connsiteY1" fmla="*/ 0 h 4128854"/>
              <a:gd name="connsiteX2" fmla="*/ 4676775 w 4676776"/>
              <a:gd name="connsiteY2" fmla="*/ 3349340 h 4128854"/>
              <a:gd name="connsiteX3" fmla="*/ 3897312 w 4676776"/>
              <a:gd name="connsiteY3" fmla="*/ 4128803 h 4128854"/>
              <a:gd name="connsiteX4" fmla="*/ 779463 w 4676776"/>
              <a:gd name="connsiteY4" fmla="*/ 4128802 h 4128854"/>
              <a:gd name="connsiteX5" fmla="*/ 765106 w 4676776"/>
              <a:gd name="connsiteY5" fmla="*/ 4128077 h 4128854"/>
              <a:gd name="connsiteX6" fmla="*/ 0 w 4676776"/>
              <a:gd name="connsiteY6" fmla="*/ 4128077 h 4128854"/>
              <a:gd name="connsiteX7" fmla="*/ 0 w 4676776"/>
              <a:gd name="connsiteY7" fmla="*/ 3349339 h 4128854"/>
              <a:gd name="connsiteX8" fmla="*/ 0 w 4676776"/>
              <a:gd name="connsiteY8" fmla="*/ 0 h 4128854"/>
              <a:gd name="connsiteX0" fmla="*/ 0 w 4676776"/>
              <a:gd name="connsiteY0" fmla="*/ 0 h 4128803"/>
              <a:gd name="connsiteX1" fmla="*/ 4676776 w 4676776"/>
              <a:gd name="connsiteY1" fmla="*/ 0 h 4128803"/>
              <a:gd name="connsiteX2" fmla="*/ 4676775 w 4676776"/>
              <a:gd name="connsiteY2" fmla="*/ 3349340 h 4128803"/>
              <a:gd name="connsiteX3" fmla="*/ 3897312 w 4676776"/>
              <a:gd name="connsiteY3" fmla="*/ 4128803 h 4128803"/>
              <a:gd name="connsiteX4" fmla="*/ 779463 w 4676776"/>
              <a:gd name="connsiteY4" fmla="*/ 4128802 h 4128803"/>
              <a:gd name="connsiteX5" fmla="*/ 765106 w 4676776"/>
              <a:gd name="connsiteY5" fmla="*/ 4128077 h 4128803"/>
              <a:gd name="connsiteX6" fmla="*/ 0 w 4676776"/>
              <a:gd name="connsiteY6" fmla="*/ 4128077 h 4128803"/>
              <a:gd name="connsiteX7" fmla="*/ 0 w 4676776"/>
              <a:gd name="connsiteY7" fmla="*/ 3349339 h 4128803"/>
              <a:gd name="connsiteX8" fmla="*/ 0 w 4676776"/>
              <a:gd name="connsiteY8" fmla="*/ 0 h 4128803"/>
              <a:gd name="connsiteX0" fmla="*/ 0 w 4676776"/>
              <a:gd name="connsiteY0" fmla="*/ 0 h 4128803"/>
              <a:gd name="connsiteX1" fmla="*/ 4676776 w 4676776"/>
              <a:gd name="connsiteY1" fmla="*/ 0 h 4128803"/>
              <a:gd name="connsiteX2" fmla="*/ 4676775 w 4676776"/>
              <a:gd name="connsiteY2" fmla="*/ 3349340 h 4128803"/>
              <a:gd name="connsiteX3" fmla="*/ 3897312 w 4676776"/>
              <a:gd name="connsiteY3" fmla="*/ 4128803 h 4128803"/>
              <a:gd name="connsiteX4" fmla="*/ 779463 w 4676776"/>
              <a:gd name="connsiteY4" fmla="*/ 4128802 h 4128803"/>
              <a:gd name="connsiteX5" fmla="*/ 765106 w 4676776"/>
              <a:gd name="connsiteY5" fmla="*/ 4128077 h 4128803"/>
              <a:gd name="connsiteX6" fmla="*/ 0 w 4676776"/>
              <a:gd name="connsiteY6" fmla="*/ 4128077 h 4128803"/>
              <a:gd name="connsiteX7" fmla="*/ 0 w 4676776"/>
              <a:gd name="connsiteY7" fmla="*/ 3349339 h 4128803"/>
              <a:gd name="connsiteX8" fmla="*/ 0 w 4676776"/>
              <a:gd name="connsiteY8" fmla="*/ 0 h 412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6776" h="4128803">
                <a:moveTo>
                  <a:pt x="0" y="0"/>
                </a:moveTo>
                <a:lnTo>
                  <a:pt x="4676776" y="0"/>
                </a:lnTo>
                <a:cubicBezTo>
                  <a:pt x="4676776" y="1116447"/>
                  <a:pt x="4676775" y="2232893"/>
                  <a:pt x="4676775" y="3349340"/>
                </a:cubicBezTo>
                <a:cubicBezTo>
                  <a:pt x="4566283" y="3972621"/>
                  <a:pt x="4151708" y="4116241"/>
                  <a:pt x="3897312" y="4128803"/>
                </a:cubicBezTo>
                <a:lnTo>
                  <a:pt x="779463" y="4128802"/>
                </a:lnTo>
                <a:lnTo>
                  <a:pt x="765106" y="4128077"/>
                </a:lnTo>
                <a:lnTo>
                  <a:pt x="0" y="4128077"/>
                </a:lnTo>
                <a:lnTo>
                  <a:pt x="0" y="334933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/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04E1082-D5D1-4810-97D7-0D5AEA932D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613" y="600075"/>
            <a:ext cx="3186112" cy="2235200"/>
          </a:xfrm>
        </p:spPr>
        <p:txBody>
          <a:bodyPr anchor="ctr" anchorCtr="0"/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STATEMENT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85039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7C381BFD-055D-4669-A424-D4A60C7E65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D4B7A3C9-A513-4122-A938-FD8552F136CC}"/>
              </a:ext>
            </a:extLst>
          </p:cNvPr>
          <p:cNvGrpSpPr/>
          <p:nvPr userDrawn="1"/>
        </p:nvGrpSpPr>
        <p:grpSpPr>
          <a:xfrm>
            <a:off x="4980188" y="2158581"/>
            <a:ext cx="2231623" cy="2540837"/>
            <a:chOff x="4980188" y="2460171"/>
            <a:chExt cx="2231623" cy="2540837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2C8FA34E-B951-4E58-987E-D3D3299510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980188" y="2460171"/>
              <a:ext cx="2231623" cy="1762357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95C38451-3EC5-4A22-8BAD-6F2B17BAE50C}"/>
                </a:ext>
              </a:extLst>
            </p:cNvPr>
            <p:cNvSpPr txBox="1"/>
            <p:nvPr userDrawn="1"/>
          </p:nvSpPr>
          <p:spPr>
            <a:xfrm>
              <a:off x="4980188" y="4539343"/>
              <a:ext cx="2231623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l-BE" sz="3000" dirty="0"/>
                <a:t>DILBEEK.BE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7288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4135" y="545969"/>
            <a:ext cx="8350181" cy="4616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845" y="1619158"/>
            <a:ext cx="10308472" cy="1717393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04C3F-56C2-4680-B858-15DEE6FA8004}" type="datetime4">
              <a:rPr lang="nl-BE" smtClean="0"/>
              <a:t>23 juni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Gemeente Dilbeek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EEE1-353B-CC40-9970-579082F6356F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81053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 14">
            <a:extLst>
              <a:ext uri="{FF2B5EF4-FFF2-40B4-BE49-F238E27FC236}">
                <a16:creationId xmlns:a16="http://schemas.microsoft.com/office/drawing/2014/main" id="{49ECA58B-4C8A-41E6-B1FF-8E4F83A1C4AF}"/>
              </a:ext>
            </a:extLst>
          </p:cNvPr>
          <p:cNvSpPr/>
          <p:nvPr userDrawn="1"/>
        </p:nvSpPr>
        <p:spPr>
          <a:xfrm>
            <a:off x="4119" y="-1"/>
            <a:ext cx="11915773" cy="6120000"/>
          </a:xfrm>
          <a:custGeom>
            <a:avLst/>
            <a:gdLst>
              <a:gd name="connsiteX0" fmla="*/ 0 w 11915773"/>
              <a:gd name="connsiteY0" fmla="*/ 1 h 6134215"/>
              <a:gd name="connsiteX1" fmla="*/ 276227 w 11915773"/>
              <a:gd name="connsiteY1" fmla="*/ 1 h 6134215"/>
              <a:gd name="connsiteX2" fmla="*/ 276227 w 11915773"/>
              <a:gd name="connsiteY2" fmla="*/ 3053557 h 6134215"/>
              <a:gd name="connsiteX3" fmla="*/ 0 w 11915773"/>
              <a:gd name="connsiteY3" fmla="*/ 3053557 h 6134215"/>
              <a:gd name="connsiteX4" fmla="*/ 276227 w 11915773"/>
              <a:gd name="connsiteY4" fmla="*/ 0 h 6134215"/>
              <a:gd name="connsiteX5" fmla="*/ 988541 w 11915773"/>
              <a:gd name="connsiteY5" fmla="*/ 0 h 6134215"/>
              <a:gd name="connsiteX6" fmla="*/ 988541 w 11915773"/>
              <a:gd name="connsiteY6" fmla="*/ 4886 h 6134215"/>
              <a:gd name="connsiteX7" fmla="*/ 993517 w 11915773"/>
              <a:gd name="connsiteY7" fmla="*/ 4126 h 6134215"/>
              <a:gd name="connsiteX8" fmla="*/ 1075208 w 11915773"/>
              <a:gd name="connsiteY8" fmla="*/ 1 h 6134215"/>
              <a:gd name="connsiteX9" fmla="*/ 11116792 w 11915773"/>
              <a:gd name="connsiteY9" fmla="*/ 1 h 6134215"/>
              <a:gd name="connsiteX10" fmla="*/ 11915773 w 11915773"/>
              <a:gd name="connsiteY10" fmla="*/ 798982 h 6134215"/>
              <a:gd name="connsiteX11" fmla="*/ 11915773 w 11915773"/>
              <a:gd name="connsiteY11" fmla="*/ 5335234 h 6134215"/>
              <a:gd name="connsiteX12" fmla="*/ 11116792 w 11915773"/>
              <a:gd name="connsiteY12" fmla="*/ 6134215 h 6134215"/>
              <a:gd name="connsiteX13" fmla="*/ 1075208 w 11915773"/>
              <a:gd name="connsiteY13" fmla="*/ 6134215 h 6134215"/>
              <a:gd name="connsiteX14" fmla="*/ 993517 w 11915773"/>
              <a:gd name="connsiteY14" fmla="*/ 6130090 h 6134215"/>
              <a:gd name="connsiteX15" fmla="*/ 988541 w 11915773"/>
              <a:gd name="connsiteY15" fmla="*/ 6129331 h 6134215"/>
              <a:gd name="connsiteX16" fmla="*/ 988541 w 11915773"/>
              <a:gd name="connsiteY16" fmla="*/ 6134215 h 6134215"/>
              <a:gd name="connsiteX17" fmla="*/ 276227 w 11915773"/>
              <a:gd name="connsiteY17" fmla="*/ 6134215 h 6134215"/>
              <a:gd name="connsiteX18" fmla="*/ 276227 w 11915773"/>
              <a:gd name="connsiteY18" fmla="*/ 5335234 h 6134215"/>
              <a:gd name="connsiteX19" fmla="*/ 276227 w 11915773"/>
              <a:gd name="connsiteY19" fmla="*/ 798982 h 613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915773" h="6134215">
                <a:moveTo>
                  <a:pt x="0" y="1"/>
                </a:moveTo>
                <a:lnTo>
                  <a:pt x="276227" y="1"/>
                </a:lnTo>
                <a:lnTo>
                  <a:pt x="276227" y="3053557"/>
                </a:lnTo>
                <a:lnTo>
                  <a:pt x="0" y="3053557"/>
                </a:lnTo>
                <a:close/>
                <a:moveTo>
                  <a:pt x="276227" y="0"/>
                </a:moveTo>
                <a:lnTo>
                  <a:pt x="988541" y="0"/>
                </a:lnTo>
                <a:lnTo>
                  <a:pt x="988541" y="4886"/>
                </a:lnTo>
                <a:lnTo>
                  <a:pt x="993517" y="4126"/>
                </a:lnTo>
                <a:cubicBezTo>
                  <a:pt x="1020377" y="1399"/>
                  <a:pt x="1047629" y="1"/>
                  <a:pt x="1075208" y="1"/>
                </a:cubicBezTo>
                <a:lnTo>
                  <a:pt x="11116792" y="1"/>
                </a:lnTo>
                <a:cubicBezTo>
                  <a:pt x="11558057" y="1"/>
                  <a:pt x="11915773" y="357717"/>
                  <a:pt x="11915773" y="798982"/>
                </a:cubicBezTo>
                <a:lnTo>
                  <a:pt x="11915773" y="5335234"/>
                </a:lnTo>
                <a:cubicBezTo>
                  <a:pt x="11915773" y="5776499"/>
                  <a:pt x="11558057" y="6134215"/>
                  <a:pt x="11116792" y="6134215"/>
                </a:cubicBezTo>
                <a:lnTo>
                  <a:pt x="1075208" y="6134215"/>
                </a:lnTo>
                <a:cubicBezTo>
                  <a:pt x="1047629" y="6134215"/>
                  <a:pt x="1020377" y="6132818"/>
                  <a:pt x="993517" y="6130090"/>
                </a:cubicBezTo>
                <a:lnTo>
                  <a:pt x="988541" y="6129331"/>
                </a:lnTo>
                <a:lnTo>
                  <a:pt x="988541" y="6134215"/>
                </a:lnTo>
                <a:lnTo>
                  <a:pt x="276227" y="6134215"/>
                </a:lnTo>
                <a:lnTo>
                  <a:pt x="276227" y="5335234"/>
                </a:lnTo>
                <a:lnTo>
                  <a:pt x="276227" y="7989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B9C5F583-2E73-47D0-8E6C-FDC578E12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00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7185688B-8D83-46AE-9FD5-0C0E29328F4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D29CCF6-B0A1-4476-A796-B05A19426F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471" y="6340651"/>
            <a:ext cx="360302" cy="284537"/>
          </a:xfrm>
          <a:prstGeom prst="rect">
            <a:avLst/>
          </a:prstGeom>
        </p:spPr>
      </p:pic>
      <p:sp>
        <p:nvSpPr>
          <p:cNvPr id="19" name="Ondertitel 2">
            <a:extLst>
              <a:ext uri="{FF2B5EF4-FFF2-40B4-BE49-F238E27FC236}">
                <a16:creationId xmlns:a16="http://schemas.microsoft.com/office/drawing/2014/main" id="{DAE51B2F-60CC-44F6-9F0B-9AB16CB6F4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9457" y="4010816"/>
            <a:ext cx="9409454" cy="1464695"/>
          </a:xfrm>
        </p:spPr>
        <p:txBody>
          <a:bodyPr lIns="0" tIns="0" rIns="0" bIns="0"/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 err="1"/>
              <a:t>Subtekst</a:t>
            </a:r>
            <a:endParaRPr lang="nl-BE" dirty="0"/>
          </a:p>
        </p:txBody>
      </p:sp>
      <p:sp>
        <p:nvSpPr>
          <p:cNvPr id="8" name="Tijdelijke aanduiding voor titel 1">
            <a:extLst>
              <a:ext uri="{FF2B5EF4-FFF2-40B4-BE49-F238E27FC236}">
                <a16:creationId xmlns:a16="http://schemas.microsoft.com/office/drawing/2014/main" id="{D2BB69BF-78CA-4169-92B6-3D36CDCC91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457" y="3019597"/>
            <a:ext cx="9409455" cy="7987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TUSSENTITEL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48768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dia bee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 14">
            <a:extLst>
              <a:ext uri="{FF2B5EF4-FFF2-40B4-BE49-F238E27FC236}">
                <a16:creationId xmlns:a16="http://schemas.microsoft.com/office/drawing/2014/main" id="{A7BA0A28-2C0E-44C5-882F-5218617CD23A}"/>
              </a:ext>
            </a:extLst>
          </p:cNvPr>
          <p:cNvSpPr/>
          <p:nvPr userDrawn="1"/>
        </p:nvSpPr>
        <p:spPr>
          <a:xfrm>
            <a:off x="4119" y="-1"/>
            <a:ext cx="11915773" cy="6120000"/>
          </a:xfrm>
          <a:custGeom>
            <a:avLst/>
            <a:gdLst>
              <a:gd name="connsiteX0" fmla="*/ 0 w 11915773"/>
              <a:gd name="connsiteY0" fmla="*/ 1 h 6134215"/>
              <a:gd name="connsiteX1" fmla="*/ 276227 w 11915773"/>
              <a:gd name="connsiteY1" fmla="*/ 1 h 6134215"/>
              <a:gd name="connsiteX2" fmla="*/ 276227 w 11915773"/>
              <a:gd name="connsiteY2" fmla="*/ 3053557 h 6134215"/>
              <a:gd name="connsiteX3" fmla="*/ 0 w 11915773"/>
              <a:gd name="connsiteY3" fmla="*/ 3053557 h 6134215"/>
              <a:gd name="connsiteX4" fmla="*/ 276227 w 11915773"/>
              <a:gd name="connsiteY4" fmla="*/ 0 h 6134215"/>
              <a:gd name="connsiteX5" fmla="*/ 988541 w 11915773"/>
              <a:gd name="connsiteY5" fmla="*/ 0 h 6134215"/>
              <a:gd name="connsiteX6" fmla="*/ 988541 w 11915773"/>
              <a:gd name="connsiteY6" fmla="*/ 4886 h 6134215"/>
              <a:gd name="connsiteX7" fmla="*/ 993517 w 11915773"/>
              <a:gd name="connsiteY7" fmla="*/ 4126 h 6134215"/>
              <a:gd name="connsiteX8" fmla="*/ 1075208 w 11915773"/>
              <a:gd name="connsiteY8" fmla="*/ 1 h 6134215"/>
              <a:gd name="connsiteX9" fmla="*/ 11116792 w 11915773"/>
              <a:gd name="connsiteY9" fmla="*/ 1 h 6134215"/>
              <a:gd name="connsiteX10" fmla="*/ 11915773 w 11915773"/>
              <a:gd name="connsiteY10" fmla="*/ 798982 h 6134215"/>
              <a:gd name="connsiteX11" fmla="*/ 11915773 w 11915773"/>
              <a:gd name="connsiteY11" fmla="*/ 5335234 h 6134215"/>
              <a:gd name="connsiteX12" fmla="*/ 11116792 w 11915773"/>
              <a:gd name="connsiteY12" fmla="*/ 6134215 h 6134215"/>
              <a:gd name="connsiteX13" fmla="*/ 1075208 w 11915773"/>
              <a:gd name="connsiteY13" fmla="*/ 6134215 h 6134215"/>
              <a:gd name="connsiteX14" fmla="*/ 993517 w 11915773"/>
              <a:gd name="connsiteY14" fmla="*/ 6130090 h 6134215"/>
              <a:gd name="connsiteX15" fmla="*/ 988541 w 11915773"/>
              <a:gd name="connsiteY15" fmla="*/ 6129331 h 6134215"/>
              <a:gd name="connsiteX16" fmla="*/ 988541 w 11915773"/>
              <a:gd name="connsiteY16" fmla="*/ 6134215 h 6134215"/>
              <a:gd name="connsiteX17" fmla="*/ 276227 w 11915773"/>
              <a:gd name="connsiteY17" fmla="*/ 6134215 h 6134215"/>
              <a:gd name="connsiteX18" fmla="*/ 276227 w 11915773"/>
              <a:gd name="connsiteY18" fmla="*/ 5335234 h 6134215"/>
              <a:gd name="connsiteX19" fmla="*/ 276227 w 11915773"/>
              <a:gd name="connsiteY19" fmla="*/ 798982 h 613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915773" h="6134215">
                <a:moveTo>
                  <a:pt x="0" y="1"/>
                </a:moveTo>
                <a:lnTo>
                  <a:pt x="276227" y="1"/>
                </a:lnTo>
                <a:lnTo>
                  <a:pt x="276227" y="3053557"/>
                </a:lnTo>
                <a:lnTo>
                  <a:pt x="0" y="3053557"/>
                </a:lnTo>
                <a:close/>
                <a:moveTo>
                  <a:pt x="276227" y="0"/>
                </a:moveTo>
                <a:lnTo>
                  <a:pt x="988541" y="0"/>
                </a:lnTo>
                <a:lnTo>
                  <a:pt x="988541" y="4886"/>
                </a:lnTo>
                <a:lnTo>
                  <a:pt x="993517" y="4126"/>
                </a:lnTo>
                <a:cubicBezTo>
                  <a:pt x="1020377" y="1399"/>
                  <a:pt x="1047629" y="1"/>
                  <a:pt x="1075208" y="1"/>
                </a:cubicBezTo>
                <a:lnTo>
                  <a:pt x="11116792" y="1"/>
                </a:lnTo>
                <a:cubicBezTo>
                  <a:pt x="11558057" y="1"/>
                  <a:pt x="11915773" y="357717"/>
                  <a:pt x="11915773" y="798982"/>
                </a:cubicBezTo>
                <a:lnTo>
                  <a:pt x="11915773" y="5335234"/>
                </a:lnTo>
                <a:cubicBezTo>
                  <a:pt x="11915773" y="5776499"/>
                  <a:pt x="11558057" y="6134215"/>
                  <a:pt x="11116792" y="6134215"/>
                </a:cubicBezTo>
                <a:lnTo>
                  <a:pt x="1075208" y="6134215"/>
                </a:lnTo>
                <a:cubicBezTo>
                  <a:pt x="1047629" y="6134215"/>
                  <a:pt x="1020377" y="6132818"/>
                  <a:pt x="993517" y="6130090"/>
                </a:cubicBezTo>
                <a:lnTo>
                  <a:pt x="988541" y="6129331"/>
                </a:lnTo>
                <a:lnTo>
                  <a:pt x="988541" y="6134215"/>
                </a:lnTo>
                <a:lnTo>
                  <a:pt x="276227" y="6134215"/>
                </a:lnTo>
                <a:lnTo>
                  <a:pt x="276227" y="5335234"/>
                </a:lnTo>
                <a:lnTo>
                  <a:pt x="276227" y="7989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B9C5F583-2E73-47D0-8E6C-FDC578E12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00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7185688B-8D83-46AE-9FD5-0C0E29328F4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D29CCF6-B0A1-4476-A796-B05A19426F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471" y="6340651"/>
            <a:ext cx="360302" cy="284537"/>
          </a:xfrm>
          <a:prstGeom prst="rect">
            <a:avLst/>
          </a:prstGeom>
        </p:spPr>
      </p:pic>
      <p:sp>
        <p:nvSpPr>
          <p:cNvPr id="26" name="Tijdelijke aanduiding voor afbeelding 25">
            <a:extLst>
              <a:ext uri="{FF2B5EF4-FFF2-40B4-BE49-F238E27FC236}">
                <a16:creationId xmlns:a16="http://schemas.microsoft.com/office/drawing/2014/main" id="{A224E950-9C51-4D52-8841-41603C0EFD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6798" y="-9525"/>
            <a:ext cx="5829506" cy="6119630"/>
          </a:xfrm>
          <a:custGeom>
            <a:avLst/>
            <a:gdLst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12" fmla="*/ 779463 w 4676776"/>
              <a:gd name="connsiteY12" fmla="*/ 0 h 4908266"/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12" fmla="*/ 779463 w 4676776"/>
              <a:gd name="connsiteY12" fmla="*/ 0 h 4908266"/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12" fmla="*/ 779463 w 4676776"/>
              <a:gd name="connsiteY12" fmla="*/ 0 h 4908266"/>
              <a:gd name="connsiteX0" fmla="*/ 779463 w 4676776"/>
              <a:gd name="connsiteY0" fmla="*/ 0 h 4910083"/>
              <a:gd name="connsiteX1" fmla="*/ 3897313 w 4676776"/>
              <a:gd name="connsiteY1" fmla="*/ 0 h 4910083"/>
              <a:gd name="connsiteX2" fmla="*/ 4676776 w 4676776"/>
              <a:gd name="connsiteY2" fmla="*/ 779463 h 4910083"/>
              <a:gd name="connsiteX3" fmla="*/ 4676775 w 4676776"/>
              <a:gd name="connsiteY3" fmla="*/ 4128803 h 4910083"/>
              <a:gd name="connsiteX4" fmla="*/ 3897312 w 4676776"/>
              <a:gd name="connsiteY4" fmla="*/ 4908266 h 4910083"/>
              <a:gd name="connsiteX5" fmla="*/ 779463 w 4676776"/>
              <a:gd name="connsiteY5" fmla="*/ 4908265 h 4910083"/>
              <a:gd name="connsiteX6" fmla="*/ 765106 w 4676776"/>
              <a:gd name="connsiteY6" fmla="*/ 4907540 h 4910083"/>
              <a:gd name="connsiteX7" fmla="*/ 0 w 4676776"/>
              <a:gd name="connsiteY7" fmla="*/ 4907540 h 4910083"/>
              <a:gd name="connsiteX8" fmla="*/ 0 w 4676776"/>
              <a:gd name="connsiteY8" fmla="*/ 4128802 h 4910083"/>
              <a:gd name="connsiteX9" fmla="*/ 0 w 4676776"/>
              <a:gd name="connsiteY9" fmla="*/ 779463 h 4910083"/>
              <a:gd name="connsiteX10" fmla="*/ 0 w 4676776"/>
              <a:gd name="connsiteY10" fmla="*/ 577 h 4910083"/>
              <a:gd name="connsiteX11" fmla="*/ 768037 w 4676776"/>
              <a:gd name="connsiteY11" fmla="*/ 577 h 4910083"/>
              <a:gd name="connsiteX12" fmla="*/ 779463 w 4676776"/>
              <a:gd name="connsiteY12" fmla="*/ 0 h 4910083"/>
              <a:gd name="connsiteX0" fmla="*/ 779463 w 4676776"/>
              <a:gd name="connsiteY0" fmla="*/ 0 h 4910083"/>
              <a:gd name="connsiteX1" fmla="*/ 3897313 w 4676776"/>
              <a:gd name="connsiteY1" fmla="*/ 0 h 4910083"/>
              <a:gd name="connsiteX2" fmla="*/ 4676776 w 4676776"/>
              <a:gd name="connsiteY2" fmla="*/ 779463 h 4910083"/>
              <a:gd name="connsiteX3" fmla="*/ 4676775 w 4676776"/>
              <a:gd name="connsiteY3" fmla="*/ 4128803 h 4910083"/>
              <a:gd name="connsiteX4" fmla="*/ 3897312 w 4676776"/>
              <a:gd name="connsiteY4" fmla="*/ 4908266 h 4910083"/>
              <a:gd name="connsiteX5" fmla="*/ 779463 w 4676776"/>
              <a:gd name="connsiteY5" fmla="*/ 4908265 h 4910083"/>
              <a:gd name="connsiteX6" fmla="*/ 765106 w 4676776"/>
              <a:gd name="connsiteY6" fmla="*/ 4907540 h 4910083"/>
              <a:gd name="connsiteX7" fmla="*/ 0 w 4676776"/>
              <a:gd name="connsiteY7" fmla="*/ 4907540 h 4910083"/>
              <a:gd name="connsiteX8" fmla="*/ 0 w 4676776"/>
              <a:gd name="connsiteY8" fmla="*/ 4128802 h 4910083"/>
              <a:gd name="connsiteX9" fmla="*/ 0 w 4676776"/>
              <a:gd name="connsiteY9" fmla="*/ 779463 h 4910083"/>
              <a:gd name="connsiteX10" fmla="*/ 0 w 4676776"/>
              <a:gd name="connsiteY10" fmla="*/ 577 h 4910083"/>
              <a:gd name="connsiteX11" fmla="*/ 768037 w 4676776"/>
              <a:gd name="connsiteY11" fmla="*/ 577 h 4910083"/>
              <a:gd name="connsiteX12" fmla="*/ 779463 w 4676776"/>
              <a:gd name="connsiteY12" fmla="*/ 0 h 4910083"/>
              <a:gd name="connsiteX0" fmla="*/ 779463 w 4677302"/>
              <a:gd name="connsiteY0" fmla="*/ 0 h 4910083"/>
              <a:gd name="connsiteX1" fmla="*/ 3897313 w 4677302"/>
              <a:gd name="connsiteY1" fmla="*/ 0 h 4910083"/>
              <a:gd name="connsiteX2" fmla="*/ 4676776 w 4677302"/>
              <a:gd name="connsiteY2" fmla="*/ 779463 h 4910083"/>
              <a:gd name="connsiteX3" fmla="*/ 4676775 w 4677302"/>
              <a:gd name="connsiteY3" fmla="*/ 4128803 h 4910083"/>
              <a:gd name="connsiteX4" fmla="*/ 3897312 w 4677302"/>
              <a:gd name="connsiteY4" fmla="*/ 4908266 h 4910083"/>
              <a:gd name="connsiteX5" fmla="*/ 779463 w 4677302"/>
              <a:gd name="connsiteY5" fmla="*/ 4908265 h 4910083"/>
              <a:gd name="connsiteX6" fmla="*/ 765106 w 4677302"/>
              <a:gd name="connsiteY6" fmla="*/ 4907540 h 4910083"/>
              <a:gd name="connsiteX7" fmla="*/ 0 w 4677302"/>
              <a:gd name="connsiteY7" fmla="*/ 4907540 h 4910083"/>
              <a:gd name="connsiteX8" fmla="*/ 0 w 4677302"/>
              <a:gd name="connsiteY8" fmla="*/ 4128802 h 4910083"/>
              <a:gd name="connsiteX9" fmla="*/ 0 w 4677302"/>
              <a:gd name="connsiteY9" fmla="*/ 779463 h 4910083"/>
              <a:gd name="connsiteX10" fmla="*/ 0 w 4677302"/>
              <a:gd name="connsiteY10" fmla="*/ 577 h 4910083"/>
              <a:gd name="connsiteX11" fmla="*/ 768037 w 4677302"/>
              <a:gd name="connsiteY11" fmla="*/ 577 h 4910083"/>
              <a:gd name="connsiteX12" fmla="*/ 779463 w 4677302"/>
              <a:gd name="connsiteY12" fmla="*/ 0 h 491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77302" h="4910083">
                <a:moveTo>
                  <a:pt x="779463" y="0"/>
                </a:moveTo>
                <a:lnTo>
                  <a:pt x="3897313" y="0"/>
                </a:lnTo>
                <a:cubicBezTo>
                  <a:pt x="4327799" y="0"/>
                  <a:pt x="4676776" y="187052"/>
                  <a:pt x="4676776" y="779463"/>
                </a:cubicBezTo>
                <a:cubicBezTo>
                  <a:pt x="4676776" y="1895910"/>
                  <a:pt x="4676775" y="3012356"/>
                  <a:pt x="4676775" y="4128803"/>
                </a:cubicBezTo>
                <a:cubicBezTo>
                  <a:pt x="4689877" y="4598592"/>
                  <a:pt x="4459531" y="4938045"/>
                  <a:pt x="3897312" y="4908266"/>
                </a:cubicBezTo>
                <a:lnTo>
                  <a:pt x="779463" y="4908265"/>
                </a:lnTo>
                <a:lnTo>
                  <a:pt x="765106" y="4907540"/>
                </a:lnTo>
                <a:lnTo>
                  <a:pt x="0" y="4907540"/>
                </a:lnTo>
                <a:lnTo>
                  <a:pt x="0" y="4128802"/>
                </a:lnTo>
                <a:lnTo>
                  <a:pt x="0" y="779463"/>
                </a:lnTo>
                <a:lnTo>
                  <a:pt x="0" y="577"/>
                </a:lnTo>
                <a:lnTo>
                  <a:pt x="768037" y="577"/>
                </a:lnTo>
                <a:lnTo>
                  <a:pt x="779463" y="0"/>
                </a:ln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/>
          <a:p>
            <a:endParaRPr lang="nl-BE" dirty="0"/>
          </a:p>
        </p:txBody>
      </p:sp>
      <p:sp>
        <p:nvSpPr>
          <p:cNvPr id="28" name="Ondertitel 2">
            <a:extLst>
              <a:ext uri="{FF2B5EF4-FFF2-40B4-BE49-F238E27FC236}">
                <a16:creationId xmlns:a16="http://schemas.microsoft.com/office/drawing/2014/main" id="{D8E828C2-8807-46AD-AF16-DE3DA4C98C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9458" y="4010816"/>
            <a:ext cx="4495799" cy="1464695"/>
          </a:xfrm>
        </p:spPr>
        <p:txBody>
          <a:bodyPr lIns="0" tIns="0" rIns="0" bIns="0"/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 err="1"/>
              <a:t>Subtekst</a:t>
            </a:r>
            <a:endParaRPr lang="nl-BE" dirty="0"/>
          </a:p>
        </p:txBody>
      </p:sp>
      <p:sp>
        <p:nvSpPr>
          <p:cNvPr id="8" name="Tijdelijke aanduiding voor titel 1">
            <a:extLst>
              <a:ext uri="{FF2B5EF4-FFF2-40B4-BE49-F238E27FC236}">
                <a16:creationId xmlns:a16="http://schemas.microsoft.com/office/drawing/2014/main" id="{99A97912-C71F-4FD0-B986-8EFBDB304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458" y="3019597"/>
            <a:ext cx="4495800" cy="7987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TUSSENTITEL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68416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dia bee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 14">
            <a:extLst>
              <a:ext uri="{FF2B5EF4-FFF2-40B4-BE49-F238E27FC236}">
                <a16:creationId xmlns:a16="http://schemas.microsoft.com/office/drawing/2014/main" id="{B4ADCE44-28AD-4AA7-B6BD-48D632D2E7AE}"/>
              </a:ext>
            </a:extLst>
          </p:cNvPr>
          <p:cNvSpPr/>
          <p:nvPr userDrawn="1"/>
        </p:nvSpPr>
        <p:spPr>
          <a:xfrm>
            <a:off x="4119" y="-1"/>
            <a:ext cx="11915773" cy="6120000"/>
          </a:xfrm>
          <a:custGeom>
            <a:avLst/>
            <a:gdLst>
              <a:gd name="connsiteX0" fmla="*/ 0 w 11915773"/>
              <a:gd name="connsiteY0" fmla="*/ 1 h 6134215"/>
              <a:gd name="connsiteX1" fmla="*/ 276227 w 11915773"/>
              <a:gd name="connsiteY1" fmla="*/ 1 h 6134215"/>
              <a:gd name="connsiteX2" fmla="*/ 276227 w 11915773"/>
              <a:gd name="connsiteY2" fmla="*/ 3053557 h 6134215"/>
              <a:gd name="connsiteX3" fmla="*/ 0 w 11915773"/>
              <a:gd name="connsiteY3" fmla="*/ 3053557 h 6134215"/>
              <a:gd name="connsiteX4" fmla="*/ 276227 w 11915773"/>
              <a:gd name="connsiteY4" fmla="*/ 0 h 6134215"/>
              <a:gd name="connsiteX5" fmla="*/ 988541 w 11915773"/>
              <a:gd name="connsiteY5" fmla="*/ 0 h 6134215"/>
              <a:gd name="connsiteX6" fmla="*/ 988541 w 11915773"/>
              <a:gd name="connsiteY6" fmla="*/ 4886 h 6134215"/>
              <a:gd name="connsiteX7" fmla="*/ 993517 w 11915773"/>
              <a:gd name="connsiteY7" fmla="*/ 4126 h 6134215"/>
              <a:gd name="connsiteX8" fmla="*/ 1075208 w 11915773"/>
              <a:gd name="connsiteY8" fmla="*/ 1 h 6134215"/>
              <a:gd name="connsiteX9" fmla="*/ 11116792 w 11915773"/>
              <a:gd name="connsiteY9" fmla="*/ 1 h 6134215"/>
              <a:gd name="connsiteX10" fmla="*/ 11915773 w 11915773"/>
              <a:gd name="connsiteY10" fmla="*/ 798982 h 6134215"/>
              <a:gd name="connsiteX11" fmla="*/ 11915773 w 11915773"/>
              <a:gd name="connsiteY11" fmla="*/ 5335234 h 6134215"/>
              <a:gd name="connsiteX12" fmla="*/ 11116792 w 11915773"/>
              <a:gd name="connsiteY12" fmla="*/ 6134215 h 6134215"/>
              <a:gd name="connsiteX13" fmla="*/ 1075208 w 11915773"/>
              <a:gd name="connsiteY13" fmla="*/ 6134215 h 6134215"/>
              <a:gd name="connsiteX14" fmla="*/ 993517 w 11915773"/>
              <a:gd name="connsiteY14" fmla="*/ 6130090 h 6134215"/>
              <a:gd name="connsiteX15" fmla="*/ 988541 w 11915773"/>
              <a:gd name="connsiteY15" fmla="*/ 6129331 h 6134215"/>
              <a:gd name="connsiteX16" fmla="*/ 988541 w 11915773"/>
              <a:gd name="connsiteY16" fmla="*/ 6134215 h 6134215"/>
              <a:gd name="connsiteX17" fmla="*/ 276227 w 11915773"/>
              <a:gd name="connsiteY17" fmla="*/ 6134215 h 6134215"/>
              <a:gd name="connsiteX18" fmla="*/ 276227 w 11915773"/>
              <a:gd name="connsiteY18" fmla="*/ 5335234 h 6134215"/>
              <a:gd name="connsiteX19" fmla="*/ 276227 w 11915773"/>
              <a:gd name="connsiteY19" fmla="*/ 798982 h 613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915773" h="6134215">
                <a:moveTo>
                  <a:pt x="0" y="1"/>
                </a:moveTo>
                <a:lnTo>
                  <a:pt x="276227" y="1"/>
                </a:lnTo>
                <a:lnTo>
                  <a:pt x="276227" y="3053557"/>
                </a:lnTo>
                <a:lnTo>
                  <a:pt x="0" y="3053557"/>
                </a:lnTo>
                <a:close/>
                <a:moveTo>
                  <a:pt x="276227" y="0"/>
                </a:moveTo>
                <a:lnTo>
                  <a:pt x="988541" y="0"/>
                </a:lnTo>
                <a:lnTo>
                  <a:pt x="988541" y="4886"/>
                </a:lnTo>
                <a:lnTo>
                  <a:pt x="993517" y="4126"/>
                </a:lnTo>
                <a:cubicBezTo>
                  <a:pt x="1020377" y="1399"/>
                  <a:pt x="1047629" y="1"/>
                  <a:pt x="1075208" y="1"/>
                </a:cubicBezTo>
                <a:lnTo>
                  <a:pt x="11116792" y="1"/>
                </a:lnTo>
                <a:cubicBezTo>
                  <a:pt x="11558057" y="1"/>
                  <a:pt x="11915773" y="357717"/>
                  <a:pt x="11915773" y="798982"/>
                </a:cubicBezTo>
                <a:lnTo>
                  <a:pt x="11915773" y="5335234"/>
                </a:lnTo>
                <a:cubicBezTo>
                  <a:pt x="11915773" y="5776499"/>
                  <a:pt x="11558057" y="6134215"/>
                  <a:pt x="11116792" y="6134215"/>
                </a:cubicBezTo>
                <a:lnTo>
                  <a:pt x="1075208" y="6134215"/>
                </a:lnTo>
                <a:cubicBezTo>
                  <a:pt x="1047629" y="6134215"/>
                  <a:pt x="1020377" y="6132818"/>
                  <a:pt x="993517" y="6130090"/>
                </a:cubicBezTo>
                <a:lnTo>
                  <a:pt x="988541" y="6129331"/>
                </a:lnTo>
                <a:lnTo>
                  <a:pt x="988541" y="6134215"/>
                </a:lnTo>
                <a:lnTo>
                  <a:pt x="276227" y="6134215"/>
                </a:lnTo>
                <a:lnTo>
                  <a:pt x="276227" y="5335234"/>
                </a:lnTo>
                <a:lnTo>
                  <a:pt x="276227" y="7989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B9C5F583-2E73-47D0-8E6C-FDC578E12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00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7185688B-8D83-46AE-9FD5-0C0E29328F4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D29CCF6-B0A1-4476-A796-B05A19426F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471" y="6340651"/>
            <a:ext cx="360302" cy="284537"/>
          </a:xfrm>
          <a:prstGeom prst="rect">
            <a:avLst/>
          </a:prstGeom>
        </p:spPr>
      </p:pic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A6563EEA-72BF-4936-B62C-6D41B25FC5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743200" cy="6119999"/>
          </a:xfrm>
        </p:spPr>
        <p:txBody>
          <a:bodyPr/>
          <a:lstStyle/>
          <a:p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E5F6494-288D-4C2E-AAC1-1E6E7DBAB4ED}"/>
              </a:ext>
            </a:extLst>
          </p:cNvPr>
          <p:cNvSpPr/>
          <p:nvPr userDrawn="1"/>
        </p:nvSpPr>
        <p:spPr>
          <a:xfrm>
            <a:off x="0" y="3052950"/>
            <a:ext cx="276227" cy="3805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4A799AC-4C82-4149-B4A3-4E350079E6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1399" y="3080658"/>
            <a:ext cx="6927511" cy="783771"/>
          </a:xfrm>
        </p:spPr>
        <p:txBody>
          <a:bodyPr lIns="0" tIns="0" rIns="0" bIns="0" anchor="t" anchorCtr="0"/>
          <a:lstStyle>
            <a:lvl1pPr algn="l"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TUSSENTITEL</a:t>
            </a:r>
            <a:endParaRPr lang="nl-BE" dirty="0"/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C11EBB4D-FDC5-4279-B8F5-56AB845723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1399" y="4010816"/>
            <a:ext cx="6927511" cy="1464695"/>
          </a:xfrm>
        </p:spPr>
        <p:txBody>
          <a:bodyPr lIns="0" tIns="0" rIns="0" bIns="0"/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 err="1"/>
              <a:t>Subtekst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95728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5B3A23C-BA4D-4483-944C-030C27CDC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B9C5F583-2E73-47D0-8E6C-FDC578E12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00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7185688B-8D83-46AE-9FD5-0C0E29328F4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D29CCF6-B0A1-4476-A796-B05A19426F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55471" y="6340651"/>
            <a:ext cx="360302" cy="284537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97F588D-2D94-4C48-B97D-52AD7FF81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9457" y="1948544"/>
            <a:ext cx="9409454" cy="3407002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</a:defRPr>
            </a:lvl1pPr>
            <a:lvl2pPr>
              <a:defRPr/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nl-NL" dirty="0"/>
              <a:t>Ondertitel</a:t>
            </a:r>
          </a:p>
          <a:p>
            <a:pPr lvl="1"/>
            <a:r>
              <a:rPr lang="nl-NL" dirty="0"/>
              <a:t>Tekst</a:t>
            </a:r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9D367E7-11BC-4354-B902-DA1CAE07A2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9457" y="800102"/>
            <a:ext cx="9409454" cy="868838"/>
          </a:xfrm>
        </p:spPr>
        <p:txBody>
          <a:bodyPr lIns="0" tIns="0" rIns="0" bIns="0" anchor="t" anchorCtr="0"/>
          <a:lstStyle>
            <a:lvl1pPr algn="l">
              <a:defRPr sz="3500" b="1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53675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08D52633-5B9B-46F1-9329-E93BED6CCE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5A42311-7242-4BBF-93B7-2AEB96153B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B9C5F583-2E73-47D0-8E6C-FDC578E12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00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7185688B-8D83-46AE-9FD5-0C0E29328F4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solidFill>
                  <a:schemeClr val="tx1"/>
                </a:solidFill>
                <a:cs typeface="Arial" panose="020B0604020202020204" pitchFamily="34" charset="0"/>
              </a:rPr>
              <a:t>●</a:t>
            </a:r>
            <a:r>
              <a:rPr lang="nl-BE" dirty="0">
                <a:cs typeface="Arial" panose="020B0604020202020204" pitchFamily="34" charset="0"/>
              </a:rPr>
              <a:t> Minder verkeer, beter wonen</a:t>
            </a:r>
            <a:endParaRPr lang="nl-B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D29CCF6-B0A1-4476-A796-B05A19426F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555471" y="6340651"/>
            <a:ext cx="360301" cy="284537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97F588D-2D94-4C48-B97D-52AD7FF81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9457" y="1948544"/>
            <a:ext cx="9409454" cy="3407002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</a:defRPr>
            </a:lvl1pPr>
            <a:lvl2pPr>
              <a:defRPr/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nl-NL" dirty="0"/>
              <a:t>Ondertitel</a:t>
            </a:r>
          </a:p>
          <a:p>
            <a:pPr lvl="1"/>
            <a:r>
              <a:rPr lang="nl-NL" dirty="0"/>
              <a:t>Tekst</a:t>
            </a:r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9D367E7-11BC-4354-B902-DA1CAE07A2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9457" y="800102"/>
            <a:ext cx="9409454" cy="868838"/>
          </a:xfrm>
        </p:spPr>
        <p:txBody>
          <a:bodyPr lIns="0" tIns="0" rIns="0" bIns="0" anchor="t" anchorCtr="0"/>
          <a:lstStyle>
            <a:lvl1pPr algn="l">
              <a:defRPr sz="3500" b="1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8065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ee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B9C5F583-2E73-47D0-8E6C-FDC578E12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00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7185688B-8D83-46AE-9FD5-0C0E29328F4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D29CCF6-B0A1-4476-A796-B05A19426F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471" y="6340651"/>
            <a:ext cx="360302" cy="284537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97F588D-2D94-4C48-B97D-52AD7FF81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9458" y="1948544"/>
            <a:ext cx="4539342" cy="3407002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</a:defRPr>
            </a:lvl1pPr>
            <a:lvl2pPr>
              <a:defRPr/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nl-NL" dirty="0"/>
              <a:t>Ondertitel</a:t>
            </a:r>
          </a:p>
          <a:p>
            <a:pPr lvl="1"/>
            <a:r>
              <a:rPr lang="nl-NL" dirty="0"/>
              <a:t>Tekst</a:t>
            </a:r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9D367E7-11BC-4354-B902-DA1CAE07A2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9458" y="800102"/>
            <a:ext cx="4539342" cy="868838"/>
          </a:xfrm>
        </p:spPr>
        <p:txBody>
          <a:bodyPr lIns="0" tIns="0" rIns="0" bIns="0" anchor="t" anchorCtr="0"/>
          <a:lstStyle>
            <a:lvl1pPr algn="l">
              <a:defRPr sz="3500" b="1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03A2A81A-D14A-4C0C-BF5A-2C34D546A1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57256" y="253399"/>
            <a:ext cx="5579047" cy="5856706"/>
          </a:xfrm>
          <a:custGeom>
            <a:avLst/>
            <a:gdLst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12" fmla="*/ 779463 w 4676776"/>
              <a:gd name="connsiteY12" fmla="*/ 0 h 4908266"/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12" fmla="*/ 779463 w 4676776"/>
              <a:gd name="connsiteY12" fmla="*/ 0 h 4908266"/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12" fmla="*/ 779463 w 4676776"/>
              <a:gd name="connsiteY12" fmla="*/ 0 h 4908266"/>
              <a:gd name="connsiteX0" fmla="*/ 779463 w 4676776"/>
              <a:gd name="connsiteY0" fmla="*/ 0 h 4910083"/>
              <a:gd name="connsiteX1" fmla="*/ 3897313 w 4676776"/>
              <a:gd name="connsiteY1" fmla="*/ 0 h 4910083"/>
              <a:gd name="connsiteX2" fmla="*/ 4676776 w 4676776"/>
              <a:gd name="connsiteY2" fmla="*/ 779463 h 4910083"/>
              <a:gd name="connsiteX3" fmla="*/ 4676775 w 4676776"/>
              <a:gd name="connsiteY3" fmla="*/ 4128803 h 4910083"/>
              <a:gd name="connsiteX4" fmla="*/ 3897312 w 4676776"/>
              <a:gd name="connsiteY4" fmla="*/ 4908266 h 4910083"/>
              <a:gd name="connsiteX5" fmla="*/ 779463 w 4676776"/>
              <a:gd name="connsiteY5" fmla="*/ 4908265 h 4910083"/>
              <a:gd name="connsiteX6" fmla="*/ 765106 w 4676776"/>
              <a:gd name="connsiteY6" fmla="*/ 4907540 h 4910083"/>
              <a:gd name="connsiteX7" fmla="*/ 0 w 4676776"/>
              <a:gd name="connsiteY7" fmla="*/ 4907540 h 4910083"/>
              <a:gd name="connsiteX8" fmla="*/ 0 w 4676776"/>
              <a:gd name="connsiteY8" fmla="*/ 4128802 h 4910083"/>
              <a:gd name="connsiteX9" fmla="*/ 0 w 4676776"/>
              <a:gd name="connsiteY9" fmla="*/ 779463 h 4910083"/>
              <a:gd name="connsiteX10" fmla="*/ 0 w 4676776"/>
              <a:gd name="connsiteY10" fmla="*/ 577 h 4910083"/>
              <a:gd name="connsiteX11" fmla="*/ 768037 w 4676776"/>
              <a:gd name="connsiteY11" fmla="*/ 577 h 4910083"/>
              <a:gd name="connsiteX12" fmla="*/ 779463 w 4676776"/>
              <a:gd name="connsiteY12" fmla="*/ 0 h 4910083"/>
              <a:gd name="connsiteX0" fmla="*/ 779463 w 4676776"/>
              <a:gd name="connsiteY0" fmla="*/ 0 h 4910083"/>
              <a:gd name="connsiteX1" fmla="*/ 3897313 w 4676776"/>
              <a:gd name="connsiteY1" fmla="*/ 0 h 4910083"/>
              <a:gd name="connsiteX2" fmla="*/ 4676776 w 4676776"/>
              <a:gd name="connsiteY2" fmla="*/ 779463 h 4910083"/>
              <a:gd name="connsiteX3" fmla="*/ 4676775 w 4676776"/>
              <a:gd name="connsiteY3" fmla="*/ 4128803 h 4910083"/>
              <a:gd name="connsiteX4" fmla="*/ 3897312 w 4676776"/>
              <a:gd name="connsiteY4" fmla="*/ 4908266 h 4910083"/>
              <a:gd name="connsiteX5" fmla="*/ 779463 w 4676776"/>
              <a:gd name="connsiteY5" fmla="*/ 4908265 h 4910083"/>
              <a:gd name="connsiteX6" fmla="*/ 765106 w 4676776"/>
              <a:gd name="connsiteY6" fmla="*/ 4907540 h 4910083"/>
              <a:gd name="connsiteX7" fmla="*/ 0 w 4676776"/>
              <a:gd name="connsiteY7" fmla="*/ 4907540 h 4910083"/>
              <a:gd name="connsiteX8" fmla="*/ 0 w 4676776"/>
              <a:gd name="connsiteY8" fmla="*/ 4128802 h 4910083"/>
              <a:gd name="connsiteX9" fmla="*/ 0 w 4676776"/>
              <a:gd name="connsiteY9" fmla="*/ 779463 h 4910083"/>
              <a:gd name="connsiteX10" fmla="*/ 0 w 4676776"/>
              <a:gd name="connsiteY10" fmla="*/ 577 h 4910083"/>
              <a:gd name="connsiteX11" fmla="*/ 768037 w 4676776"/>
              <a:gd name="connsiteY11" fmla="*/ 577 h 4910083"/>
              <a:gd name="connsiteX12" fmla="*/ 779463 w 4676776"/>
              <a:gd name="connsiteY12" fmla="*/ 0 h 4910083"/>
              <a:gd name="connsiteX0" fmla="*/ 779463 w 4677302"/>
              <a:gd name="connsiteY0" fmla="*/ 0 h 4910083"/>
              <a:gd name="connsiteX1" fmla="*/ 3897313 w 4677302"/>
              <a:gd name="connsiteY1" fmla="*/ 0 h 4910083"/>
              <a:gd name="connsiteX2" fmla="*/ 4676776 w 4677302"/>
              <a:gd name="connsiteY2" fmla="*/ 779463 h 4910083"/>
              <a:gd name="connsiteX3" fmla="*/ 4676775 w 4677302"/>
              <a:gd name="connsiteY3" fmla="*/ 4128803 h 4910083"/>
              <a:gd name="connsiteX4" fmla="*/ 3897312 w 4677302"/>
              <a:gd name="connsiteY4" fmla="*/ 4908266 h 4910083"/>
              <a:gd name="connsiteX5" fmla="*/ 779463 w 4677302"/>
              <a:gd name="connsiteY5" fmla="*/ 4908265 h 4910083"/>
              <a:gd name="connsiteX6" fmla="*/ 765106 w 4677302"/>
              <a:gd name="connsiteY6" fmla="*/ 4907540 h 4910083"/>
              <a:gd name="connsiteX7" fmla="*/ 0 w 4677302"/>
              <a:gd name="connsiteY7" fmla="*/ 4907540 h 4910083"/>
              <a:gd name="connsiteX8" fmla="*/ 0 w 4677302"/>
              <a:gd name="connsiteY8" fmla="*/ 4128802 h 4910083"/>
              <a:gd name="connsiteX9" fmla="*/ 0 w 4677302"/>
              <a:gd name="connsiteY9" fmla="*/ 779463 h 4910083"/>
              <a:gd name="connsiteX10" fmla="*/ 0 w 4677302"/>
              <a:gd name="connsiteY10" fmla="*/ 577 h 4910083"/>
              <a:gd name="connsiteX11" fmla="*/ 768037 w 4677302"/>
              <a:gd name="connsiteY11" fmla="*/ 577 h 4910083"/>
              <a:gd name="connsiteX12" fmla="*/ 779463 w 4677302"/>
              <a:gd name="connsiteY12" fmla="*/ 0 h 491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77302" h="4910083">
                <a:moveTo>
                  <a:pt x="779463" y="0"/>
                </a:moveTo>
                <a:lnTo>
                  <a:pt x="3897313" y="0"/>
                </a:lnTo>
                <a:cubicBezTo>
                  <a:pt x="4327799" y="0"/>
                  <a:pt x="4676776" y="187052"/>
                  <a:pt x="4676776" y="779463"/>
                </a:cubicBezTo>
                <a:cubicBezTo>
                  <a:pt x="4676776" y="1895910"/>
                  <a:pt x="4676775" y="3012356"/>
                  <a:pt x="4676775" y="4128803"/>
                </a:cubicBezTo>
                <a:cubicBezTo>
                  <a:pt x="4689877" y="4598592"/>
                  <a:pt x="4459531" y="4938045"/>
                  <a:pt x="3897312" y="4908266"/>
                </a:cubicBezTo>
                <a:lnTo>
                  <a:pt x="779463" y="4908265"/>
                </a:lnTo>
                <a:lnTo>
                  <a:pt x="765106" y="4907540"/>
                </a:lnTo>
                <a:lnTo>
                  <a:pt x="0" y="4907540"/>
                </a:lnTo>
                <a:lnTo>
                  <a:pt x="0" y="4128802"/>
                </a:lnTo>
                <a:lnTo>
                  <a:pt x="0" y="779463"/>
                </a:lnTo>
                <a:lnTo>
                  <a:pt x="0" y="577"/>
                </a:lnTo>
                <a:lnTo>
                  <a:pt x="768037" y="577"/>
                </a:lnTo>
                <a:lnTo>
                  <a:pt x="779463" y="0"/>
                </a:ln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21100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eelddu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B9C5F583-2E73-47D0-8E6C-FDC578E12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00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7185688B-8D83-46AE-9FD5-0C0E29328F4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D29CCF6-B0A1-4476-A796-B05A19426F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471" y="6340651"/>
            <a:ext cx="360302" cy="284537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97F588D-2D94-4C48-B97D-52AD7FF81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9458" y="1948544"/>
            <a:ext cx="7434942" cy="3407002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</a:defRPr>
            </a:lvl1pPr>
            <a:lvl2pPr>
              <a:defRPr/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nl-NL" dirty="0"/>
              <a:t>Ondertitel</a:t>
            </a:r>
          </a:p>
          <a:p>
            <a:pPr lvl="1"/>
            <a:r>
              <a:rPr lang="nl-NL" dirty="0"/>
              <a:t>Tekst</a:t>
            </a:r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9D367E7-11BC-4354-B902-DA1CAE07A2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9458" y="800102"/>
            <a:ext cx="7434942" cy="868838"/>
          </a:xfrm>
        </p:spPr>
        <p:txBody>
          <a:bodyPr lIns="0" tIns="0" rIns="0" bIns="0" anchor="t" anchorCtr="0"/>
          <a:lstStyle>
            <a:lvl1pPr algn="l">
              <a:defRPr sz="3500" b="1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03A2A81A-D14A-4C0C-BF5A-2C34D546A1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69351" y="253398"/>
            <a:ext cx="2666951" cy="2799681"/>
          </a:xfrm>
          <a:custGeom>
            <a:avLst/>
            <a:gdLst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12" fmla="*/ 779463 w 4676776"/>
              <a:gd name="connsiteY12" fmla="*/ 0 h 4908266"/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12" fmla="*/ 779463 w 4676776"/>
              <a:gd name="connsiteY12" fmla="*/ 0 h 4908266"/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12" fmla="*/ 779463 w 4676776"/>
              <a:gd name="connsiteY12" fmla="*/ 0 h 4908266"/>
              <a:gd name="connsiteX0" fmla="*/ 779463 w 4676776"/>
              <a:gd name="connsiteY0" fmla="*/ 0 h 4910083"/>
              <a:gd name="connsiteX1" fmla="*/ 3897313 w 4676776"/>
              <a:gd name="connsiteY1" fmla="*/ 0 h 4910083"/>
              <a:gd name="connsiteX2" fmla="*/ 4676776 w 4676776"/>
              <a:gd name="connsiteY2" fmla="*/ 779463 h 4910083"/>
              <a:gd name="connsiteX3" fmla="*/ 4676775 w 4676776"/>
              <a:gd name="connsiteY3" fmla="*/ 4128803 h 4910083"/>
              <a:gd name="connsiteX4" fmla="*/ 3897312 w 4676776"/>
              <a:gd name="connsiteY4" fmla="*/ 4908266 h 4910083"/>
              <a:gd name="connsiteX5" fmla="*/ 779463 w 4676776"/>
              <a:gd name="connsiteY5" fmla="*/ 4908265 h 4910083"/>
              <a:gd name="connsiteX6" fmla="*/ 765106 w 4676776"/>
              <a:gd name="connsiteY6" fmla="*/ 4907540 h 4910083"/>
              <a:gd name="connsiteX7" fmla="*/ 0 w 4676776"/>
              <a:gd name="connsiteY7" fmla="*/ 4907540 h 4910083"/>
              <a:gd name="connsiteX8" fmla="*/ 0 w 4676776"/>
              <a:gd name="connsiteY8" fmla="*/ 4128802 h 4910083"/>
              <a:gd name="connsiteX9" fmla="*/ 0 w 4676776"/>
              <a:gd name="connsiteY9" fmla="*/ 779463 h 4910083"/>
              <a:gd name="connsiteX10" fmla="*/ 0 w 4676776"/>
              <a:gd name="connsiteY10" fmla="*/ 577 h 4910083"/>
              <a:gd name="connsiteX11" fmla="*/ 768037 w 4676776"/>
              <a:gd name="connsiteY11" fmla="*/ 577 h 4910083"/>
              <a:gd name="connsiteX12" fmla="*/ 779463 w 4676776"/>
              <a:gd name="connsiteY12" fmla="*/ 0 h 4910083"/>
              <a:gd name="connsiteX0" fmla="*/ 779463 w 4676776"/>
              <a:gd name="connsiteY0" fmla="*/ 0 h 4910083"/>
              <a:gd name="connsiteX1" fmla="*/ 3897313 w 4676776"/>
              <a:gd name="connsiteY1" fmla="*/ 0 h 4910083"/>
              <a:gd name="connsiteX2" fmla="*/ 4676776 w 4676776"/>
              <a:gd name="connsiteY2" fmla="*/ 779463 h 4910083"/>
              <a:gd name="connsiteX3" fmla="*/ 4676775 w 4676776"/>
              <a:gd name="connsiteY3" fmla="*/ 4128803 h 4910083"/>
              <a:gd name="connsiteX4" fmla="*/ 3897312 w 4676776"/>
              <a:gd name="connsiteY4" fmla="*/ 4908266 h 4910083"/>
              <a:gd name="connsiteX5" fmla="*/ 779463 w 4676776"/>
              <a:gd name="connsiteY5" fmla="*/ 4908265 h 4910083"/>
              <a:gd name="connsiteX6" fmla="*/ 765106 w 4676776"/>
              <a:gd name="connsiteY6" fmla="*/ 4907540 h 4910083"/>
              <a:gd name="connsiteX7" fmla="*/ 0 w 4676776"/>
              <a:gd name="connsiteY7" fmla="*/ 4907540 h 4910083"/>
              <a:gd name="connsiteX8" fmla="*/ 0 w 4676776"/>
              <a:gd name="connsiteY8" fmla="*/ 4128802 h 4910083"/>
              <a:gd name="connsiteX9" fmla="*/ 0 w 4676776"/>
              <a:gd name="connsiteY9" fmla="*/ 779463 h 4910083"/>
              <a:gd name="connsiteX10" fmla="*/ 0 w 4676776"/>
              <a:gd name="connsiteY10" fmla="*/ 577 h 4910083"/>
              <a:gd name="connsiteX11" fmla="*/ 768037 w 4676776"/>
              <a:gd name="connsiteY11" fmla="*/ 577 h 4910083"/>
              <a:gd name="connsiteX12" fmla="*/ 779463 w 4676776"/>
              <a:gd name="connsiteY12" fmla="*/ 0 h 4910083"/>
              <a:gd name="connsiteX0" fmla="*/ 779463 w 4677302"/>
              <a:gd name="connsiteY0" fmla="*/ 0 h 4910083"/>
              <a:gd name="connsiteX1" fmla="*/ 3897313 w 4677302"/>
              <a:gd name="connsiteY1" fmla="*/ 0 h 4910083"/>
              <a:gd name="connsiteX2" fmla="*/ 4676776 w 4677302"/>
              <a:gd name="connsiteY2" fmla="*/ 779463 h 4910083"/>
              <a:gd name="connsiteX3" fmla="*/ 4676775 w 4677302"/>
              <a:gd name="connsiteY3" fmla="*/ 4128803 h 4910083"/>
              <a:gd name="connsiteX4" fmla="*/ 3897312 w 4677302"/>
              <a:gd name="connsiteY4" fmla="*/ 4908266 h 4910083"/>
              <a:gd name="connsiteX5" fmla="*/ 779463 w 4677302"/>
              <a:gd name="connsiteY5" fmla="*/ 4908265 h 4910083"/>
              <a:gd name="connsiteX6" fmla="*/ 765106 w 4677302"/>
              <a:gd name="connsiteY6" fmla="*/ 4907540 h 4910083"/>
              <a:gd name="connsiteX7" fmla="*/ 0 w 4677302"/>
              <a:gd name="connsiteY7" fmla="*/ 4907540 h 4910083"/>
              <a:gd name="connsiteX8" fmla="*/ 0 w 4677302"/>
              <a:gd name="connsiteY8" fmla="*/ 4128802 h 4910083"/>
              <a:gd name="connsiteX9" fmla="*/ 0 w 4677302"/>
              <a:gd name="connsiteY9" fmla="*/ 779463 h 4910083"/>
              <a:gd name="connsiteX10" fmla="*/ 0 w 4677302"/>
              <a:gd name="connsiteY10" fmla="*/ 577 h 4910083"/>
              <a:gd name="connsiteX11" fmla="*/ 768037 w 4677302"/>
              <a:gd name="connsiteY11" fmla="*/ 577 h 4910083"/>
              <a:gd name="connsiteX12" fmla="*/ 779463 w 4677302"/>
              <a:gd name="connsiteY12" fmla="*/ 0 h 491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77302" h="4910083">
                <a:moveTo>
                  <a:pt x="779463" y="0"/>
                </a:moveTo>
                <a:lnTo>
                  <a:pt x="3897313" y="0"/>
                </a:lnTo>
                <a:cubicBezTo>
                  <a:pt x="4327799" y="0"/>
                  <a:pt x="4676776" y="187052"/>
                  <a:pt x="4676776" y="779463"/>
                </a:cubicBezTo>
                <a:cubicBezTo>
                  <a:pt x="4676776" y="1895910"/>
                  <a:pt x="4676775" y="3012356"/>
                  <a:pt x="4676775" y="4128803"/>
                </a:cubicBezTo>
                <a:cubicBezTo>
                  <a:pt x="4689877" y="4598592"/>
                  <a:pt x="4459531" y="4938045"/>
                  <a:pt x="3897312" y="4908266"/>
                </a:cubicBezTo>
                <a:lnTo>
                  <a:pt x="779463" y="4908265"/>
                </a:lnTo>
                <a:lnTo>
                  <a:pt x="765106" y="4907540"/>
                </a:lnTo>
                <a:lnTo>
                  <a:pt x="0" y="4907540"/>
                </a:lnTo>
                <a:lnTo>
                  <a:pt x="0" y="4128802"/>
                </a:lnTo>
                <a:lnTo>
                  <a:pt x="0" y="779463"/>
                </a:lnTo>
                <a:lnTo>
                  <a:pt x="0" y="577"/>
                </a:lnTo>
                <a:lnTo>
                  <a:pt x="768037" y="577"/>
                </a:lnTo>
                <a:lnTo>
                  <a:pt x="779463" y="0"/>
                </a:ln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/>
          <a:p>
            <a:endParaRPr lang="nl-BE" dirty="0"/>
          </a:p>
        </p:txBody>
      </p:sp>
      <p:sp>
        <p:nvSpPr>
          <p:cNvPr id="15" name="Tijdelijke aanduiding voor afbeelding 9">
            <a:extLst>
              <a:ext uri="{FF2B5EF4-FFF2-40B4-BE49-F238E27FC236}">
                <a16:creationId xmlns:a16="http://schemas.microsoft.com/office/drawing/2014/main" id="{FC70CE46-0F63-4D07-B4E5-054741E605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69351" y="3310424"/>
            <a:ext cx="2666951" cy="2799681"/>
          </a:xfrm>
          <a:custGeom>
            <a:avLst/>
            <a:gdLst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12" fmla="*/ 779463 w 4676776"/>
              <a:gd name="connsiteY12" fmla="*/ 0 h 4908266"/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12" fmla="*/ 779463 w 4676776"/>
              <a:gd name="connsiteY12" fmla="*/ 0 h 4908266"/>
              <a:gd name="connsiteX0" fmla="*/ 779463 w 4676776"/>
              <a:gd name="connsiteY0" fmla="*/ 0 h 4908266"/>
              <a:gd name="connsiteX1" fmla="*/ 3897313 w 4676776"/>
              <a:gd name="connsiteY1" fmla="*/ 0 h 4908266"/>
              <a:gd name="connsiteX2" fmla="*/ 4676776 w 4676776"/>
              <a:gd name="connsiteY2" fmla="*/ 779463 h 4908266"/>
              <a:gd name="connsiteX3" fmla="*/ 4676775 w 4676776"/>
              <a:gd name="connsiteY3" fmla="*/ 4128803 h 4908266"/>
              <a:gd name="connsiteX4" fmla="*/ 3897312 w 4676776"/>
              <a:gd name="connsiteY4" fmla="*/ 4908266 h 4908266"/>
              <a:gd name="connsiteX5" fmla="*/ 779463 w 4676776"/>
              <a:gd name="connsiteY5" fmla="*/ 4908265 h 4908266"/>
              <a:gd name="connsiteX6" fmla="*/ 765106 w 4676776"/>
              <a:gd name="connsiteY6" fmla="*/ 4907540 h 4908266"/>
              <a:gd name="connsiteX7" fmla="*/ 0 w 4676776"/>
              <a:gd name="connsiteY7" fmla="*/ 4907540 h 4908266"/>
              <a:gd name="connsiteX8" fmla="*/ 0 w 4676776"/>
              <a:gd name="connsiteY8" fmla="*/ 4128802 h 4908266"/>
              <a:gd name="connsiteX9" fmla="*/ 0 w 4676776"/>
              <a:gd name="connsiteY9" fmla="*/ 779463 h 4908266"/>
              <a:gd name="connsiteX10" fmla="*/ 0 w 4676776"/>
              <a:gd name="connsiteY10" fmla="*/ 577 h 4908266"/>
              <a:gd name="connsiteX11" fmla="*/ 768037 w 4676776"/>
              <a:gd name="connsiteY11" fmla="*/ 577 h 4908266"/>
              <a:gd name="connsiteX12" fmla="*/ 779463 w 4676776"/>
              <a:gd name="connsiteY12" fmla="*/ 0 h 4908266"/>
              <a:gd name="connsiteX0" fmla="*/ 779463 w 4676776"/>
              <a:gd name="connsiteY0" fmla="*/ 0 h 4910083"/>
              <a:gd name="connsiteX1" fmla="*/ 3897313 w 4676776"/>
              <a:gd name="connsiteY1" fmla="*/ 0 h 4910083"/>
              <a:gd name="connsiteX2" fmla="*/ 4676776 w 4676776"/>
              <a:gd name="connsiteY2" fmla="*/ 779463 h 4910083"/>
              <a:gd name="connsiteX3" fmla="*/ 4676775 w 4676776"/>
              <a:gd name="connsiteY3" fmla="*/ 4128803 h 4910083"/>
              <a:gd name="connsiteX4" fmla="*/ 3897312 w 4676776"/>
              <a:gd name="connsiteY4" fmla="*/ 4908266 h 4910083"/>
              <a:gd name="connsiteX5" fmla="*/ 779463 w 4676776"/>
              <a:gd name="connsiteY5" fmla="*/ 4908265 h 4910083"/>
              <a:gd name="connsiteX6" fmla="*/ 765106 w 4676776"/>
              <a:gd name="connsiteY6" fmla="*/ 4907540 h 4910083"/>
              <a:gd name="connsiteX7" fmla="*/ 0 w 4676776"/>
              <a:gd name="connsiteY7" fmla="*/ 4907540 h 4910083"/>
              <a:gd name="connsiteX8" fmla="*/ 0 w 4676776"/>
              <a:gd name="connsiteY8" fmla="*/ 4128802 h 4910083"/>
              <a:gd name="connsiteX9" fmla="*/ 0 w 4676776"/>
              <a:gd name="connsiteY9" fmla="*/ 779463 h 4910083"/>
              <a:gd name="connsiteX10" fmla="*/ 0 w 4676776"/>
              <a:gd name="connsiteY10" fmla="*/ 577 h 4910083"/>
              <a:gd name="connsiteX11" fmla="*/ 768037 w 4676776"/>
              <a:gd name="connsiteY11" fmla="*/ 577 h 4910083"/>
              <a:gd name="connsiteX12" fmla="*/ 779463 w 4676776"/>
              <a:gd name="connsiteY12" fmla="*/ 0 h 4910083"/>
              <a:gd name="connsiteX0" fmla="*/ 779463 w 4676776"/>
              <a:gd name="connsiteY0" fmla="*/ 0 h 4910083"/>
              <a:gd name="connsiteX1" fmla="*/ 3897313 w 4676776"/>
              <a:gd name="connsiteY1" fmla="*/ 0 h 4910083"/>
              <a:gd name="connsiteX2" fmla="*/ 4676776 w 4676776"/>
              <a:gd name="connsiteY2" fmla="*/ 779463 h 4910083"/>
              <a:gd name="connsiteX3" fmla="*/ 4676775 w 4676776"/>
              <a:gd name="connsiteY3" fmla="*/ 4128803 h 4910083"/>
              <a:gd name="connsiteX4" fmla="*/ 3897312 w 4676776"/>
              <a:gd name="connsiteY4" fmla="*/ 4908266 h 4910083"/>
              <a:gd name="connsiteX5" fmla="*/ 779463 w 4676776"/>
              <a:gd name="connsiteY5" fmla="*/ 4908265 h 4910083"/>
              <a:gd name="connsiteX6" fmla="*/ 765106 w 4676776"/>
              <a:gd name="connsiteY6" fmla="*/ 4907540 h 4910083"/>
              <a:gd name="connsiteX7" fmla="*/ 0 w 4676776"/>
              <a:gd name="connsiteY7" fmla="*/ 4907540 h 4910083"/>
              <a:gd name="connsiteX8" fmla="*/ 0 w 4676776"/>
              <a:gd name="connsiteY8" fmla="*/ 4128802 h 4910083"/>
              <a:gd name="connsiteX9" fmla="*/ 0 w 4676776"/>
              <a:gd name="connsiteY9" fmla="*/ 779463 h 4910083"/>
              <a:gd name="connsiteX10" fmla="*/ 0 w 4676776"/>
              <a:gd name="connsiteY10" fmla="*/ 577 h 4910083"/>
              <a:gd name="connsiteX11" fmla="*/ 768037 w 4676776"/>
              <a:gd name="connsiteY11" fmla="*/ 577 h 4910083"/>
              <a:gd name="connsiteX12" fmla="*/ 779463 w 4676776"/>
              <a:gd name="connsiteY12" fmla="*/ 0 h 4910083"/>
              <a:gd name="connsiteX0" fmla="*/ 779463 w 4677302"/>
              <a:gd name="connsiteY0" fmla="*/ 0 h 4910083"/>
              <a:gd name="connsiteX1" fmla="*/ 3897313 w 4677302"/>
              <a:gd name="connsiteY1" fmla="*/ 0 h 4910083"/>
              <a:gd name="connsiteX2" fmla="*/ 4676776 w 4677302"/>
              <a:gd name="connsiteY2" fmla="*/ 779463 h 4910083"/>
              <a:gd name="connsiteX3" fmla="*/ 4676775 w 4677302"/>
              <a:gd name="connsiteY3" fmla="*/ 4128803 h 4910083"/>
              <a:gd name="connsiteX4" fmla="*/ 3897312 w 4677302"/>
              <a:gd name="connsiteY4" fmla="*/ 4908266 h 4910083"/>
              <a:gd name="connsiteX5" fmla="*/ 779463 w 4677302"/>
              <a:gd name="connsiteY5" fmla="*/ 4908265 h 4910083"/>
              <a:gd name="connsiteX6" fmla="*/ 765106 w 4677302"/>
              <a:gd name="connsiteY6" fmla="*/ 4907540 h 4910083"/>
              <a:gd name="connsiteX7" fmla="*/ 0 w 4677302"/>
              <a:gd name="connsiteY7" fmla="*/ 4907540 h 4910083"/>
              <a:gd name="connsiteX8" fmla="*/ 0 w 4677302"/>
              <a:gd name="connsiteY8" fmla="*/ 4128802 h 4910083"/>
              <a:gd name="connsiteX9" fmla="*/ 0 w 4677302"/>
              <a:gd name="connsiteY9" fmla="*/ 779463 h 4910083"/>
              <a:gd name="connsiteX10" fmla="*/ 0 w 4677302"/>
              <a:gd name="connsiteY10" fmla="*/ 577 h 4910083"/>
              <a:gd name="connsiteX11" fmla="*/ 768037 w 4677302"/>
              <a:gd name="connsiteY11" fmla="*/ 577 h 4910083"/>
              <a:gd name="connsiteX12" fmla="*/ 779463 w 4677302"/>
              <a:gd name="connsiteY12" fmla="*/ 0 h 491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77302" h="4910083">
                <a:moveTo>
                  <a:pt x="779463" y="0"/>
                </a:moveTo>
                <a:lnTo>
                  <a:pt x="3897313" y="0"/>
                </a:lnTo>
                <a:cubicBezTo>
                  <a:pt x="4327799" y="0"/>
                  <a:pt x="4676776" y="187052"/>
                  <a:pt x="4676776" y="779463"/>
                </a:cubicBezTo>
                <a:cubicBezTo>
                  <a:pt x="4676776" y="1895910"/>
                  <a:pt x="4676775" y="3012356"/>
                  <a:pt x="4676775" y="4128803"/>
                </a:cubicBezTo>
                <a:cubicBezTo>
                  <a:pt x="4689877" y="4598592"/>
                  <a:pt x="4459531" y="4938045"/>
                  <a:pt x="3897312" y="4908266"/>
                </a:cubicBezTo>
                <a:lnTo>
                  <a:pt x="779463" y="4908265"/>
                </a:lnTo>
                <a:lnTo>
                  <a:pt x="765106" y="4907540"/>
                </a:lnTo>
                <a:lnTo>
                  <a:pt x="0" y="4907540"/>
                </a:lnTo>
                <a:lnTo>
                  <a:pt x="0" y="4128802"/>
                </a:lnTo>
                <a:lnTo>
                  <a:pt x="0" y="779463"/>
                </a:lnTo>
                <a:lnTo>
                  <a:pt x="0" y="577"/>
                </a:lnTo>
                <a:lnTo>
                  <a:pt x="768037" y="577"/>
                </a:lnTo>
                <a:lnTo>
                  <a:pt x="779463" y="0"/>
                </a:ln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0783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kstdia met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23C9F4CE-EB6A-4758-B7BD-7F3648976923}"/>
              </a:ext>
            </a:extLst>
          </p:cNvPr>
          <p:cNvSpPr/>
          <p:nvPr userDrawn="1"/>
        </p:nvSpPr>
        <p:spPr>
          <a:xfrm>
            <a:off x="272142" y="265347"/>
            <a:ext cx="3820888" cy="5841766"/>
          </a:xfrm>
          <a:custGeom>
            <a:avLst/>
            <a:gdLst>
              <a:gd name="connsiteX0" fmla="*/ 0 w 3820888"/>
              <a:gd name="connsiteY0" fmla="*/ 0 h 5841766"/>
              <a:gd name="connsiteX1" fmla="*/ 636827 w 3820888"/>
              <a:gd name="connsiteY1" fmla="*/ 0 h 5841766"/>
              <a:gd name="connsiteX2" fmla="*/ 2134612 w 3820888"/>
              <a:gd name="connsiteY2" fmla="*/ 0 h 5841766"/>
              <a:gd name="connsiteX3" fmla="*/ 3184061 w 3820888"/>
              <a:gd name="connsiteY3" fmla="*/ 0 h 5841766"/>
              <a:gd name="connsiteX4" fmla="*/ 3820888 w 3820888"/>
              <a:gd name="connsiteY4" fmla="*/ 636827 h 5841766"/>
              <a:gd name="connsiteX5" fmla="*/ 3820888 w 3820888"/>
              <a:gd name="connsiteY5" fmla="*/ 5204939 h 5841766"/>
              <a:gd name="connsiteX6" fmla="*/ 3184061 w 3820888"/>
              <a:gd name="connsiteY6" fmla="*/ 5841766 h 5841766"/>
              <a:gd name="connsiteX7" fmla="*/ 2134612 w 3820888"/>
              <a:gd name="connsiteY7" fmla="*/ 5841766 h 5841766"/>
              <a:gd name="connsiteX8" fmla="*/ 636827 w 3820888"/>
              <a:gd name="connsiteY8" fmla="*/ 5841766 h 5841766"/>
              <a:gd name="connsiteX9" fmla="*/ 0 w 3820888"/>
              <a:gd name="connsiteY9" fmla="*/ 5841766 h 5841766"/>
              <a:gd name="connsiteX10" fmla="*/ 0 w 3820888"/>
              <a:gd name="connsiteY10" fmla="*/ 5204939 h 5841766"/>
              <a:gd name="connsiteX11" fmla="*/ 0 w 3820888"/>
              <a:gd name="connsiteY11" fmla="*/ 636827 h 584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0888" h="5841766">
                <a:moveTo>
                  <a:pt x="0" y="0"/>
                </a:moveTo>
                <a:lnTo>
                  <a:pt x="636827" y="0"/>
                </a:lnTo>
                <a:lnTo>
                  <a:pt x="2134612" y="0"/>
                </a:lnTo>
                <a:lnTo>
                  <a:pt x="3184061" y="0"/>
                </a:lnTo>
                <a:cubicBezTo>
                  <a:pt x="3535771" y="0"/>
                  <a:pt x="3820888" y="285117"/>
                  <a:pt x="3820888" y="636827"/>
                </a:cubicBezTo>
                <a:lnTo>
                  <a:pt x="3820888" y="5204939"/>
                </a:lnTo>
                <a:cubicBezTo>
                  <a:pt x="3820888" y="5556649"/>
                  <a:pt x="3535771" y="5841766"/>
                  <a:pt x="3184061" y="5841766"/>
                </a:cubicBezTo>
                <a:lnTo>
                  <a:pt x="2134612" y="5841766"/>
                </a:lnTo>
                <a:lnTo>
                  <a:pt x="636827" y="5841766"/>
                </a:lnTo>
                <a:lnTo>
                  <a:pt x="0" y="5841766"/>
                </a:lnTo>
                <a:lnTo>
                  <a:pt x="0" y="5204939"/>
                </a:lnTo>
                <a:lnTo>
                  <a:pt x="0" y="636827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B9C5F583-2E73-47D0-8E6C-FDC578E12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00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7185688B-8D83-46AE-9FD5-0C0E29328F4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D29CCF6-B0A1-4476-A796-B05A19426F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5471" y="6340651"/>
            <a:ext cx="360302" cy="284537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97F588D-2D94-4C48-B97D-52AD7FF81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6171" y="1948544"/>
            <a:ext cx="5762740" cy="4109354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</a:defRPr>
            </a:lvl1pPr>
            <a:lvl2pPr>
              <a:defRPr/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nl-NL" dirty="0"/>
              <a:t>Ondertitel</a:t>
            </a:r>
          </a:p>
          <a:p>
            <a:pPr lvl="1"/>
            <a:r>
              <a:rPr lang="nl-NL" dirty="0"/>
              <a:t>Tekst</a:t>
            </a:r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9D367E7-11BC-4354-B902-DA1CAE07A2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46171" y="800102"/>
            <a:ext cx="5762740" cy="868838"/>
          </a:xfrm>
        </p:spPr>
        <p:txBody>
          <a:bodyPr lIns="0" tIns="0" rIns="0" bIns="0" anchor="t" anchorCtr="0"/>
          <a:lstStyle>
            <a:lvl1pPr algn="l">
              <a:defRPr sz="3500" b="1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250851-936E-4A02-87E8-AEBE2375A1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5163" y="701675"/>
            <a:ext cx="3075564" cy="4922838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STATEMENT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49624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0871570-3943-4BBB-B86C-5167560D3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57" y="800102"/>
            <a:ext cx="9409455" cy="868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0933998-34D7-46E5-B282-5BE37B61E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9457" y="1953307"/>
            <a:ext cx="9409454" cy="3407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0B72B58-AA8C-4586-9C91-7F897C6BD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00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7185688B-8D83-46AE-9FD5-0C0E29328F4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5984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  <p:sldLayoutId id="2147483658" r:id="rId8"/>
    <p:sldLayoutId id="2147483656" r:id="rId9"/>
    <p:sldLayoutId id="2147483659" r:id="rId10"/>
    <p:sldLayoutId id="2147483655" r:id="rId11"/>
    <p:sldLayoutId id="2147483660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5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36000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72000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08000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lbeek.be/geensluipverkeer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lbeek.be/geensluipverkeer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openbareruimte@dilbeek.b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96EE6237-8575-A842-9260-3FDC6FBCED87}"/>
              </a:ext>
            </a:extLst>
          </p:cNvPr>
          <p:cNvSpPr/>
          <p:nvPr/>
        </p:nvSpPr>
        <p:spPr>
          <a:xfrm>
            <a:off x="526774" y="0"/>
            <a:ext cx="1098273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049AA8A-B3C4-0D4B-A344-3F0CDA0AE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1</a:t>
            </a:fld>
            <a:r>
              <a:rPr lang="nl-BE"/>
              <a:t> </a:t>
            </a:r>
            <a:r>
              <a:rPr lang="nl-BE">
                <a:cs typeface="Arial" panose="020B0604020202020204" pitchFamily="34" charset="0"/>
              </a:rPr>
              <a:t>● Presentatienaam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8DEFFBA-9F37-2048-B9BD-B7B175773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55"/>
          <a:stretch/>
        </p:blipFill>
        <p:spPr>
          <a:xfrm>
            <a:off x="0" y="0"/>
            <a:ext cx="12192000" cy="525780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B41D7D0B-B64A-794D-B465-B5CAE21800F4}"/>
              </a:ext>
            </a:extLst>
          </p:cNvPr>
          <p:cNvSpPr/>
          <p:nvPr/>
        </p:nvSpPr>
        <p:spPr>
          <a:xfrm>
            <a:off x="11509513" y="6172200"/>
            <a:ext cx="586409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9BFEF46-296C-42F2-B941-138B9DBDDB04}"/>
              </a:ext>
            </a:extLst>
          </p:cNvPr>
          <p:cNvSpPr txBox="1"/>
          <p:nvPr/>
        </p:nvSpPr>
        <p:spPr>
          <a:xfrm>
            <a:off x="703823" y="5987534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Infoavond – donderdag 24 juni 2021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51088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DB6E9CC-BDAB-EB4D-8730-45AFD36F6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10</a:t>
            </a:fld>
            <a:r>
              <a:rPr lang="nl-BE"/>
              <a:t> </a:t>
            </a:r>
            <a:r>
              <a:rPr lang="nl-BE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4F071003-063E-774A-A939-85B85410A5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nl-BE" sz="2800" b="1" dirty="0">
                <a:latin typeface="+mj-lt"/>
                <a:ea typeface="+mj-ea"/>
                <a:cs typeface="+mj-cs"/>
              </a:rPr>
              <a:t>BEWONERS OP HET CAMERATRAJECT</a:t>
            </a:r>
            <a:r>
              <a:rPr lang="nl-BE" sz="2800" dirty="0">
                <a:latin typeface="+mj-lt"/>
                <a:ea typeface="+mj-ea"/>
                <a:cs typeface="+mj-cs"/>
              </a:rPr>
              <a:t>?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64A2BCE-538D-E644-9050-CB29DCAE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b="0" dirty="0"/>
              <a:t>Wat betekent dit voor…</a:t>
            </a:r>
          </a:p>
        </p:txBody>
      </p:sp>
    </p:spTree>
    <p:extLst>
      <p:ext uri="{BB962C8B-B14F-4D97-AF65-F5344CB8AC3E}">
        <p14:creationId xmlns:p14="http://schemas.microsoft.com/office/powerpoint/2010/main" val="3363478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76BFB02-F63D-FA40-8D12-0413AB5D5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11</a:t>
            </a:fld>
            <a:r>
              <a:rPr lang="nl-BE"/>
              <a:t> </a:t>
            </a:r>
            <a:r>
              <a:rPr lang="nl-BE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67C6489-3FAC-EF45-832C-5B50E14B33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nl-BE" sz="2800" dirty="0"/>
          </a:p>
          <a:p>
            <a:r>
              <a:rPr lang="nl-BE" sz="2800" b="0" dirty="0">
                <a:solidFill>
                  <a:schemeClr val="bg1"/>
                </a:solidFill>
              </a:rPr>
              <a:t>Jouw woning ligt op het traject. </a:t>
            </a:r>
            <a:br>
              <a:rPr lang="nl-BE" sz="2800" b="0" dirty="0">
                <a:solidFill>
                  <a:schemeClr val="bg1"/>
                </a:solidFill>
              </a:rPr>
            </a:br>
            <a:r>
              <a:rPr lang="nl-BE" sz="2800" b="0" dirty="0">
                <a:solidFill>
                  <a:schemeClr val="bg1"/>
                </a:solidFill>
              </a:rPr>
              <a:t>Je rijdt het traject dus niet door. </a:t>
            </a:r>
          </a:p>
          <a:p>
            <a:endParaRPr lang="nl-BE" sz="2800" b="0" dirty="0">
              <a:solidFill>
                <a:schemeClr val="bg1"/>
              </a:solidFill>
            </a:endParaRPr>
          </a:p>
          <a:p>
            <a:r>
              <a:rPr lang="nl-BE" sz="2800" b="0" dirty="0">
                <a:solidFill>
                  <a:schemeClr val="bg1"/>
                </a:solidFill>
              </a:rPr>
              <a:t>Je bent geen “doorgaand” verkeer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A928CC6-3687-5E4A-9702-33DF9FDE84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BE" sz="2400" dirty="0"/>
              <a:t>JE BLIJFT OP ELK MOMENT </a:t>
            </a:r>
            <a:br>
              <a:rPr lang="nl-BE" sz="2400" dirty="0"/>
            </a:br>
            <a:r>
              <a:rPr lang="nl-BE" sz="2400" dirty="0"/>
              <a:t>WELKOM IN JE EIGEN STRAAT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8B812FE-588C-524A-9BA7-08516BA2BD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/>
              <a:t>IK WOON OP HET </a:t>
            </a:r>
            <a:r>
              <a:rPr lang="nl-BE" sz="2400" dirty="0"/>
              <a:t>CAMERATRAJECT. </a:t>
            </a:r>
          </a:p>
          <a:p>
            <a:r>
              <a:rPr lang="nl-BE" dirty="0"/>
              <a:t>WAT NU?</a:t>
            </a:r>
          </a:p>
        </p:txBody>
      </p:sp>
      <p:pic>
        <p:nvPicPr>
          <p:cNvPr id="18" name="Tijdelijke aanduiding voor afbeelding 17">
            <a:extLst>
              <a:ext uri="{FF2B5EF4-FFF2-40B4-BE49-F238E27FC236}">
                <a16:creationId xmlns:a16="http://schemas.microsoft.com/office/drawing/2014/main" id="{B3EF9A1E-6950-6D41-B00B-504F3165C5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4141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DB6E9CC-BDAB-EB4D-8730-45AFD36F6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12</a:t>
            </a:fld>
            <a:r>
              <a:rPr lang="nl-BE"/>
              <a:t> </a:t>
            </a:r>
            <a:r>
              <a:rPr lang="nl-BE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4F071003-063E-774A-A939-85B85410A5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nl-BE" sz="2800" b="1" dirty="0">
                <a:latin typeface="+mj-lt"/>
                <a:ea typeface="+mj-ea"/>
                <a:cs typeface="+mj-cs"/>
              </a:rPr>
              <a:t>BEWONERS IN DE OMLIGGENDE STRATEN</a:t>
            </a:r>
            <a:r>
              <a:rPr lang="nl-BE" sz="2800" dirty="0">
                <a:latin typeface="+mj-lt"/>
                <a:ea typeface="+mj-ea"/>
                <a:cs typeface="+mj-cs"/>
              </a:rPr>
              <a:t>?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64A2BCE-538D-E644-9050-CB29DCAE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b="0" dirty="0"/>
              <a:t>Wat betekent dit voor…</a:t>
            </a:r>
          </a:p>
        </p:txBody>
      </p:sp>
    </p:spTree>
    <p:extLst>
      <p:ext uri="{BB962C8B-B14F-4D97-AF65-F5344CB8AC3E}">
        <p14:creationId xmlns:p14="http://schemas.microsoft.com/office/powerpoint/2010/main" val="3615390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0242DC-04D7-134A-A7D1-F7B311DFA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27EEE1-353B-CC40-9970-579082F6356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B3109285-A887-8A43-8886-5321534316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68" y="1542091"/>
            <a:ext cx="6076598" cy="4108081"/>
          </a:xfrm>
        </p:spPr>
        <p:txBody>
          <a:bodyPr>
            <a:normAutofit/>
          </a:bodyPr>
          <a:lstStyle/>
          <a:p>
            <a:r>
              <a:rPr lang="nl-NL" dirty="0"/>
              <a:t>Minder sluipverkeer in de woonstraten</a:t>
            </a:r>
          </a:p>
          <a:p>
            <a:r>
              <a:rPr lang="nl-NL" b="0" dirty="0"/>
              <a:t>We ontmoedigen de automobilist om het centrum van Dilbeek door te rijden op weg van en naar Brussel, met een impact op de woonstraten nabij Brussel. </a:t>
            </a:r>
          </a:p>
          <a:p>
            <a:endParaRPr lang="nl-NL" dirty="0"/>
          </a:p>
          <a:p>
            <a:r>
              <a:rPr lang="nl-NL" dirty="0"/>
              <a:t>Blijvende toegang tot de op/afrit 12</a:t>
            </a:r>
          </a:p>
          <a:p>
            <a:endParaRPr lang="nl-NL" dirty="0"/>
          </a:p>
          <a:p>
            <a:r>
              <a:rPr lang="nl-NL" dirty="0"/>
              <a:t>Blijvende toegang van en naar het centrum van Dilbeek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B0858E2-3202-CD41-915D-A8D3D31D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68" y="225415"/>
            <a:ext cx="9409454" cy="868838"/>
          </a:xfrm>
        </p:spPr>
        <p:txBody>
          <a:bodyPr>
            <a:normAutofit fontScale="90000"/>
          </a:bodyPr>
          <a:lstStyle/>
          <a:p>
            <a:r>
              <a:rPr lang="nl-BE" dirty="0"/>
              <a:t>Wat betekent dit voor jullie als bewoners in de omliggende straten?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22BA57-2CAE-E347-8715-FE4DE9C89DF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84F04C3F-56C2-4680-B858-15DEE6FA8004}" type="datetime4">
              <a:rPr lang="nl-BE" smtClean="0"/>
              <a:t>23 juni 2021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0F5960-14CB-8048-BCF2-76E1DFF2457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en-US"/>
              <a:t>Gemeente Dilbeek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502D5C5-120E-4DBC-A6E0-3973C46A1B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9000"/>
          </a:blip>
          <a:stretch>
            <a:fillRect/>
          </a:stretch>
        </p:blipFill>
        <p:spPr>
          <a:xfrm>
            <a:off x="6665386" y="1335465"/>
            <a:ext cx="5526614" cy="54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99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76BFB02-F63D-FA40-8D12-0413AB5D5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14</a:t>
            </a:fld>
            <a:r>
              <a:rPr lang="nl-BE"/>
              <a:t> </a:t>
            </a:r>
            <a:r>
              <a:rPr lang="nl-BE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pic>
        <p:nvPicPr>
          <p:cNvPr id="11" name="Tijdelijke aanduiding voor afbeelding 10" descr="Afbeelding met boom&#10;&#10;Automatisch gegenereerde beschrijving">
            <a:extLst>
              <a:ext uri="{FF2B5EF4-FFF2-40B4-BE49-F238E27FC236}">
                <a16:creationId xmlns:a16="http://schemas.microsoft.com/office/drawing/2014/main" id="{5652A415-03DB-3448-BCFC-97A3FBB501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634" r="27795" b="-634"/>
          <a:stretch/>
        </p:blipFill>
        <p:spPr>
          <a:xfrm>
            <a:off x="272141" y="3133724"/>
            <a:ext cx="3820888" cy="2972081"/>
          </a:xfr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8B812FE-588C-524A-9BA7-08516BA2BD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/>
              <a:t>IK WOON IN DE </a:t>
            </a:r>
            <a:r>
              <a:rPr lang="nl-BE" sz="2400" dirty="0">
                <a:solidFill>
                  <a:schemeClr val="tx2"/>
                </a:solidFill>
              </a:rPr>
              <a:t>OMLIGGENDE STRATEN. </a:t>
            </a:r>
          </a:p>
          <a:p>
            <a:r>
              <a:rPr lang="nl-BE" dirty="0"/>
              <a:t>WAT NU?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4F85E23-C0F6-E04A-85DD-C7A5541BA5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7372" y="2287362"/>
            <a:ext cx="3618689" cy="4109354"/>
          </a:xfrm>
        </p:spPr>
        <p:txBody>
          <a:bodyPr>
            <a:normAutofit fontScale="92500" lnSpcReduction="10000"/>
          </a:bodyPr>
          <a:lstStyle/>
          <a:p>
            <a:r>
              <a:rPr lang="nl-BE" sz="2400" b="0" dirty="0"/>
              <a:t>• Kattebroekstraat </a:t>
            </a:r>
          </a:p>
          <a:p>
            <a:r>
              <a:rPr lang="nl-BE" sz="1800" b="0" dirty="0"/>
              <a:t>(buiten het cameratraject)</a:t>
            </a:r>
          </a:p>
          <a:p>
            <a:r>
              <a:rPr lang="nl-BE" sz="2400" b="0" dirty="0"/>
              <a:t>• Kefvoetstraat</a:t>
            </a:r>
          </a:p>
          <a:p>
            <a:r>
              <a:rPr lang="nl-BE" sz="2400" b="0" dirty="0"/>
              <a:t>• Maalbeekstraat</a:t>
            </a:r>
          </a:p>
          <a:p>
            <a:r>
              <a:rPr lang="nl-BE" sz="2400" b="0" dirty="0"/>
              <a:t>• Thaborstraat</a:t>
            </a:r>
          </a:p>
          <a:p>
            <a:r>
              <a:rPr lang="nl-BE" sz="2400" b="0" dirty="0"/>
              <a:t>• De Bergen</a:t>
            </a:r>
          </a:p>
          <a:p>
            <a:r>
              <a:rPr lang="nl-BE" sz="2400" b="0" dirty="0"/>
              <a:t>• Kasterlindestraat</a:t>
            </a:r>
          </a:p>
          <a:p>
            <a:r>
              <a:rPr lang="nl-BE" sz="2400" b="0" dirty="0"/>
              <a:t>• Kerselaarstraat</a:t>
            </a:r>
          </a:p>
          <a:p>
            <a:r>
              <a:rPr lang="nl-BE" sz="2400" b="0" dirty="0"/>
              <a:t>• Warmoezeniersstraat</a:t>
            </a:r>
          </a:p>
          <a:p>
            <a:r>
              <a:rPr lang="nl-BE" sz="2400" b="0" dirty="0"/>
              <a:t>• Kweeperenboomlaan</a:t>
            </a:r>
          </a:p>
          <a:p>
            <a:r>
              <a:rPr lang="nl-BE" sz="2400" b="0" dirty="0"/>
              <a:t>• Oude Eikelenbergstraat</a:t>
            </a:r>
          </a:p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021760F-5FEA-40D3-A6B6-07F3A40D00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1000"/>
          </a:blip>
          <a:stretch>
            <a:fillRect/>
          </a:stretch>
        </p:blipFill>
        <p:spPr>
          <a:xfrm>
            <a:off x="4507372" y="237566"/>
            <a:ext cx="7771788" cy="675073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A5E97C8-1850-44E6-9942-8F52928C0495}"/>
              </a:ext>
            </a:extLst>
          </p:cNvPr>
          <p:cNvSpPr txBox="1"/>
          <p:nvPr/>
        </p:nvSpPr>
        <p:spPr>
          <a:xfrm>
            <a:off x="8565931" y="2465943"/>
            <a:ext cx="2932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/>
                </a:solidFill>
              </a:rPr>
              <a:t>= </a:t>
            </a:r>
            <a:r>
              <a:rPr lang="nl-NL" sz="2200" dirty="0">
                <a:solidFill>
                  <a:schemeClr val="tx2"/>
                </a:solidFill>
              </a:rPr>
              <a:t>Vergunningszone</a:t>
            </a:r>
            <a:endParaRPr lang="nl-BE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505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9578D92-5B88-4941-B929-1E2F80798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15</a:t>
            </a:fld>
            <a:r>
              <a:rPr lang="nl-BE"/>
              <a:t> </a:t>
            </a:r>
            <a:r>
              <a:rPr lang="nl-BE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34DED88-0DF2-9F4B-9BE6-13784B8A0BAC}"/>
              </a:ext>
            </a:extLst>
          </p:cNvPr>
          <p:cNvSpPr/>
          <p:nvPr/>
        </p:nvSpPr>
        <p:spPr>
          <a:xfrm>
            <a:off x="424068" y="2140517"/>
            <a:ext cx="47740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2200" b="1" dirty="0">
                <a:solidFill>
                  <a:schemeClr val="tx2"/>
                </a:solidFill>
                <a:latin typeface="Helvetica" pitchFamily="2" charset="0"/>
              </a:rPr>
              <a:t>Woon je in de vergunningszone?</a:t>
            </a:r>
          </a:p>
          <a:p>
            <a:pPr algn="ctr"/>
            <a:endParaRPr lang="nl-BE" sz="2200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r>
              <a:rPr lang="nl-BE" sz="2000" dirty="0">
                <a:solidFill>
                  <a:schemeClr val="bg1"/>
                </a:solidFill>
                <a:latin typeface="Helvetica" pitchFamily="2" charset="0"/>
              </a:rPr>
              <a:t>Dan heb je recht op een vergunning om </a:t>
            </a:r>
            <a:br>
              <a:rPr lang="nl-BE" sz="22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nl-BE" sz="2200" b="1" dirty="0">
                <a:solidFill>
                  <a:schemeClr val="tx2"/>
                </a:solidFill>
                <a:latin typeface="Helvetica" pitchFamily="2" charset="0"/>
              </a:rPr>
              <a:t>op elk moment het traject </a:t>
            </a:r>
            <a:br>
              <a:rPr lang="nl-BE" sz="2200" b="1" dirty="0">
                <a:solidFill>
                  <a:schemeClr val="tx2"/>
                </a:solidFill>
                <a:latin typeface="Helvetica" pitchFamily="2" charset="0"/>
              </a:rPr>
            </a:br>
            <a:r>
              <a:rPr lang="nl-BE" sz="2200" b="1" dirty="0">
                <a:solidFill>
                  <a:schemeClr val="tx2"/>
                </a:solidFill>
                <a:latin typeface="Helvetica" pitchFamily="2" charset="0"/>
              </a:rPr>
              <a:t>door te rijden.</a:t>
            </a:r>
            <a:endParaRPr lang="nl-BE" sz="2200" b="1" dirty="0">
              <a:solidFill>
                <a:schemeClr val="tx2"/>
              </a:solidFill>
              <a:effectLst/>
              <a:latin typeface="Helvetica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8FB5BF-273A-4994-8B36-F15B3299A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006" y="0"/>
            <a:ext cx="6809534" cy="675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94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8304489-5578-9843-89A8-DFBD25ACC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16</a:t>
            </a:fld>
            <a:r>
              <a:rPr lang="nl-BE"/>
              <a:t> </a:t>
            </a:r>
            <a:r>
              <a:rPr lang="nl-BE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3E3084D-94A9-834D-B2C5-4DF9C502D2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79772" y="2835275"/>
            <a:ext cx="5612297" cy="2235200"/>
          </a:xfrm>
        </p:spPr>
        <p:txBody>
          <a:bodyPr>
            <a:normAutofit/>
          </a:bodyPr>
          <a:lstStyle/>
          <a:p>
            <a:pPr algn="ctr"/>
            <a:r>
              <a:rPr lang="nl-BE" dirty="0"/>
              <a:t>Een vergunning zal je vanaf 28 juli </a:t>
            </a:r>
            <a:r>
              <a:rPr lang="nl-BE" sz="2000" dirty="0"/>
              <a:t>ONLINE</a:t>
            </a:r>
            <a:r>
              <a:rPr lang="nl-BE" dirty="0"/>
              <a:t> kunnen aanvragen via </a:t>
            </a:r>
            <a:r>
              <a:rPr lang="nl-BE" dirty="0">
                <a:hlinkClick r:id="rId3"/>
              </a:rPr>
              <a:t>www.dilbeek.be/geensluipverkeer</a:t>
            </a:r>
            <a:endParaRPr lang="nl-BE" dirty="0"/>
          </a:p>
          <a:p>
            <a:pPr algn="ctr"/>
            <a:endParaRPr lang="nl-BE" dirty="0"/>
          </a:p>
        </p:txBody>
      </p:sp>
      <p:pic>
        <p:nvPicPr>
          <p:cNvPr id="11" name="Tijdelijke aanduiding voor afbeelding 10" descr="Afbeelding met computer, persoon, binnen, computer&#10;&#10;Automatisch gegenereerde beschrijving">
            <a:extLst>
              <a:ext uri="{FF2B5EF4-FFF2-40B4-BE49-F238E27FC236}">
                <a16:creationId xmlns:a16="http://schemas.microsoft.com/office/drawing/2014/main" id="{71922784-A873-AF46-893F-C9651FEA6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r="7156"/>
          <a:stretch>
            <a:fillRect/>
          </a:stretch>
        </p:blipFill>
        <p:spPr/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A298FF8-BBBA-BF44-ABA5-B9E4C45E79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/>
              <a:t>HOE VRAAG IK EEN VERGUNNING AAN?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C73624D-133D-144C-9A31-F2F3E2EB8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49" y="1337635"/>
            <a:ext cx="1467214" cy="102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7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93EB50C-7CEB-514E-96C5-D6B5F94F3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17</a:t>
            </a:fld>
            <a:r>
              <a:rPr lang="nl-BE"/>
              <a:t> </a:t>
            </a:r>
            <a:r>
              <a:rPr lang="nl-BE">
                <a:cs typeface="Arial" panose="020B0604020202020204" pitchFamily="34" charset="0"/>
              </a:rPr>
              <a:t>● Presentatienaam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3F3E2D6-06DC-8F48-BE47-DF40F60C77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41907" y="1234521"/>
            <a:ext cx="5762740" cy="4109354"/>
          </a:xfrm>
        </p:spPr>
        <p:txBody>
          <a:bodyPr>
            <a:normAutofit fontScale="92500" lnSpcReduction="20000"/>
          </a:bodyPr>
          <a:lstStyle/>
          <a:p>
            <a:r>
              <a:rPr lang="nl-BE" dirty="0"/>
              <a:t>Woon je op het traject van de camera’s? Dan hoef je niets te doen.</a:t>
            </a:r>
          </a:p>
          <a:p>
            <a:endParaRPr lang="nl-BE" b="0" dirty="0"/>
          </a:p>
          <a:p>
            <a:r>
              <a:rPr lang="nl-BE" b="0" dirty="0"/>
              <a:t>De camera’s zullen jouw bezoek niet registreren als doorgaand verkeer.</a:t>
            </a:r>
          </a:p>
          <a:p>
            <a:endParaRPr lang="nl-BE" b="0" dirty="0"/>
          </a:p>
          <a:p>
            <a:endParaRPr lang="nl-BE" b="0" dirty="0"/>
          </a:p>
          <a:p>
            <a:r>
              <a:rPr lang="nl-BE" dirty="0"/>
              <a:t>Woon je in de vergunningszone? </a:t>
            </a:r>
            <a:br>
              <a:rPr lang="nl-BE" dirty="0"/>
            </a:br>
            <a:endParaRPr lang="nl-BE" dirty="0"/>
          </a:p>
          <a:p>
            <a:r>
              <a:rPr lang="nl-BE" b="0" dirty="0"/>
              <a:t>Dan kan je 3 nummerplaten registreren voor een vergunning. De wagens met deze nummerplaten kunnen dan op elk moment door. Je kan deze nummerplaten steeds wijzigen.</a:t>
            </a:r>
          </a:p>
          <a:p>
            <a:endParaRPr lang="nl-B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1070C75-1640-8E49-BE83-127692B404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BE" dirty="0"/>
            </a:br>
            <a:endParaRPr lang="nl-BE" dirty="0"/>
          </a:p>
        </p:txBody>
      </p:sp>
      <p:pic>
        <p:nvPicPr>
          <p:cNvPr id="11" name="Tijdelijke aanduiding voor afbeelding 10" descr="Afbeelding met persoon, binnen, werken, kantoor&#10;&#10;Automatisch gegenereerde beschrijving">
            <a:extLst>
              <a:ext uri="{FF2B5EF4-FFF2-40B4-BE49-F238E27FC236}">
                <a16:creationId xmlns:a16="http://schemas.microsoft.com/office/drawing/2014/main" id="{21F30A85-E428-734F-B557-0FF5245D377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" r="7140"/>
          <a:stretch>
            <a:fillRect/>
          </a:stretch>
        </p:blipFill>
        <p:spPr/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C19DEC9-BF22-3245-9AB3-D2694844CA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/>
              <a:t>IK VERWACHT BEZOEK. </a:t>
            </a:r>
          </a:p>
          <a:p>
            <a:r>
              <a:rPr lang="nl-BE" dirty="0"/>
              <a:t>MOGEN ZIJ DOORRIJDEN TIJDENS DE PIEKUREN?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5E97642-A77A-EF45-8D67-D2C03A0AF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95" y="1233840"/>
            <a:ext cx="868838" cy="8688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58BC39F-89F2-4746-A46D-DFBEC029E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600" y="3429000"/>
            <a:ext cx="894433" cy="62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88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FC3F7B3-B5A1-4570-A835-E7B27D895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18</a:t>
            </a:fld>
            <a:r>
              <a:rPr lang="nl-BE"/>
              <a:t> </a:t>
            </a:r>
            <a:r>
              <a:rPr lang="nl-BE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pic>
        <p:nvPicPr>
          <p:cNvPr id="8" name="Tijdelijke aanduiding voor afbeelding 7" descr="Afbeelding met tekst, document, bureau, werktafel&#10;&#10;Automatisch gegenereerde beschrijving">
            <a:extLst>
              <a:ext uri="{FF2B5EF4-FFF2-40B4-BE49-F238E27FC236}">
                <a16:creationId xmlns:a16="http://schemas.microsoft.com/office/drawing/2014/main" id="{BFC55577-1179-49BA-BC22-611E4E4C4DE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r="7118"/>
          <a:stretch>
            <a:fillRect/>
          </a:stretch>
        </p:blipFill>
        <p:spPr/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D99BC35-0D4B-4D99-A092-3E18C4CC4F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IK BEN EEN ZELFSTANDIGE/IK HEB EEN BEDRIJF MET WERKNEMERS</a:t>
            </a:r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7D7AC3B-04C1-4EDF-B6B0-FAAEF8EFA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95" y="1233840"/>
            <a:ext cx="868838" cy="868838"/>
          </a:xfrm>
          <a:prstGeom prst="rect">
            <a:avLst/>
          </a:prstGeom>
        </p:spPr>
      </p:pic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E7932787-6594-4101-AB3D-E5F7C9739464}"/>
              </a:ext>
            </a:extLst>
          </p:cNvPr>
          <p:cNvSpPr txBox="1">
            <a:spLocks/>
          </p:cNvSpPr>
          <p:nvPr/>
        </p:nvSpPr>
        <p:spPr>
          <a:xfrm>
            <a:off x="6034881" y="1181147"/>
            <a:ext cx="5762740" cy="4109354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5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0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200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WERK je op het traject van de camera’s? Dan hoef je niets te doen.</a:t>
            </a:r>
          </a:p>
          <a:p>
            <a:endParaRPr lang="nl-BE" b="0" dirty="0"/>
          </a:p>
          <a:p>
            <a:r>
              <a:rPr lang="nl-BE" b="0" dirty="0"/>
              <a:t>De camera’s zullen jouw bezoek niet registreren als doorgaand verkeer.</a:t>
            </a:r>
          </a:p>
          <a:p>
            <a:endParaRPr lang="nl-BE" b="0" dirty="0"/>
          </a:p>
          <a:p>
            <a:endParaRPr lang="nl-BE" b="0" dirty="0"/>
          </a:p>
          <a:p>
            <a:r>
              <a:rPr lang="nl-BE" dirty="0"/>
              <a:t>WERK je in de vergunningszone? </a:t>
            </a:r>
            <a:br>
              <a:rPr lang="nl-BE" dirty="0"/>
            </a:br>
            <a:endParaRPr lang="nl-BE" dirty="0"/>
          </a:p>
          <a:p>
            <a:r>
              <a:rPr lang="nl-BE" b="0" dirty="0"/>
              <a:t>Werknemers kunnen een vergunning aanvragen mits voorlegging werknemersattest</a:t>
            </a:r>
          </a:p>
          <a:p>
            <a:endParaRPr lang="nl-BE" b="0" dirty="0"/>
          </a:p>
          <a:p>
            <a:r>
              <a:rPr lang="nl-BE" b="0" dirty="0"/>
              <a:t>Klanten adviseren tijdens de spitsuren niet door het traject te rijden</a:t>
            </a:r>
          </a:p>
          <a:p>
            <a:endParaRPr lang="nl-BE" b="0" dirty="0"/>
          </a:p>
          <a:p>
            <a:endParaRPr lang="nl-BE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9C1EBB0A-C05E-4502-B641-2FD4FC76B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95" y="3246710"/>
            <a:ext cx="894433" cy="62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95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20A4760-B944-8846-AF8B-7F5700893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19</a:t>
            </a:fld>
            <a:r>
              <a:rPr lang="nl-BE"/>
              <a:t> </a:t>
            </a:r>
            <a:r>
              <a:rPr lang="nl-BE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45520969-7626-E74B-A05A-9294C86641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3791" y="1000407"/>
            <a:ext cx="5762740" cy="5105398"/>
          </a:xfrm>
        </p:spPr>
        <p:txBody>
          <a:bodyPr>
            <a:normAutofit/>
          </a:bodyPr>
          <a:lstStyle/>
          <a:p>
            <a:r>
              <a:rPr lang="nl-NL" sz="2400" dirty="0"/>
              <a:t>Blijvend risico op sluipbeweging vanaf op/afrit 12 richting Thaborstraat/De Bergen</a:t>
            </a:r>
          </a:p>
          <a:p>
            <a:endParaRPr lang="nl-NL" sz="2400" dirty="0"/>
          </a:p>
          <a:p>
            <a:pPr marL="342900" indent="-342900">
              <a:buFontTx/>
              <a:buChar char="-"/>
            </a:pPr>
            <a:r>
              <a:rPr lang="nl-NL" sz="2000" b="0" dirty="0">
                <a:solidFill>
                  <a:schemeClr val="bg1"/>
                </a:solidFill>
              </a:rPr>
              <a:t>Gekoppeld aan éénrichtingsverkeer op Sint-Agatha-Berchem </a:t>
            </a:r>
            <a:r>
              <a:rPr lang="nl-NL" sz="2000" b="0" dirty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nl-NL" sz="2000" b="0" dirty="0">
                <a:solidFill>
                  <a:schemeClr val="bg1"/>
                </a:solidFill>
              </a:rPr>
              <a:t> gesprekken lopende voor afschaffing</a:t>
            </a:r>
          </a:p>
          <a:p>
            <a:pPr marL="342900" indent="-342900">
              <a:buFontTx/>
              <a:buChar char="-"/>
            </a:pPr>
            <a:endParaRPr lang="nl-NL" sz="2000" b="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nl-NL" sz="2000" b="0" dirty="0">
                <a:solidFill>
                  <a:schemeClr val="bg1"/>
                </a:solidFill>
              </a:rPr>
              <a:t>Verwachting dat verkeer daalt naar aanvaardbaar niveau</a:t>
            </a:r>
          </a:p>
          <a:p>
            <a:pPr marL="342900" indent="-342900">
              <a:buFontTx/>
              <a:buChar char="-"/>
            </a:pPr>
            <a:endParaRPr lang="nl-NL" sz="2000" b="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nl-NL" sz="2000" b="0" dirty="0">
                <a:solidFill>
                  <a:schemeClr val="bg1"/>
                </a:solidFill>
              </a:rPr>
              <a:t>Telling en monitoring vanaf de start</a:t>
            </a:r>
          </a:p>
          <a:p>
            <a:endParaRPr lang="nl-BE" sz="2800" dirty="0"/>
          </a:p>
        </p:txBody>
      </p:sp>
      <p:pic>
        <p:nvPicPr>
          <p:cNvPr id="13" name="Tijdelijke aanduiding voor afbeelding 12" descr="Afbeelding met kaart&#10;&#10;Automatisch gegenereerde beschrijving">
            <a:extLst>
              <a:ext uri="{FF2B5EF4-FFF2-40B4-BE49-F238E27FC236}">
                <a16:creationId xmlns:a16="http://schemas.microsoft.com/office/drawing/2014/main" id="{E4B185F0-01EE-7647-AD7D-5A704A1D2FF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96558B7-63BD-2444-8DDF-1C314C765A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/>
              <a:t>MOGELIJKE RISICO’S?</a:t>
            </a:r>
          </a:p>
        </p:txBody>
      </p:sp>
    </p:spTree>
    <p:extLst>
      <p:ext uri="{BB962C8B-B14F-4D97-AF65-F5344CB8AC3E}">
        <p14:creationId xmlns:p14="http://schemas.microsoft.com/office/powerpoint/2010/main" val="2873517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A67D10B-972B-F84F-B31C-EE4CE05A3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2</a:t>
            </a:fld>
            <a:r>
              <a:rPr lang="nl-BE"/>
              <a:t> </a:t>
            </a:r>
            <a:r>
              <a:rPr lang="nl-BE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56DF107-4E67-6F49-9E99-31B6B5859A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Voor we van start gaan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13EAF6-D530-4607-B895-CBFC485788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/>
              <a:t>Camera en micro uitzetten</a:t>
            </a:r>
          </a:p>
          <a:p>
            <a:endParaRPr lang="nl-NL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/>
              <a:t>Vragen of bemerkingen tijdens presentatie kunnen steeds in de chat geplaatst worden</a:t>
            </a:r>
          </a:p>
          <a:p>
            <a:endParaRPr lang="nl-NL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/>
              <a:t>Tijdens de vragenronde handje aanvinken </a:t>
            </a:r>
            <a:endParaRPr lang="nl-BE" sz="2400" dirty="0"/>
          </a:p>
          <a:p>
            <a:endParaRPr lang="nl-BE" dirty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DEE59DB0-F4C7-4393-A27F-7B70EE1B76B6}"/>
              </a:ext>
            </a:extLst>
          </p:cNvPr>
          <p:cNvSpPr txBox="1">
            <a:spLocks/>
          </p:cNvSpPr>
          <p:nvPr/>
        </p:nvSpPr>
        <p:spPr>
          <a:xfrm>
            <a:off x="3222374" y="2069675"/>
            <a:ext cx="10776455" cy="42306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0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200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nl-BE" sz="28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9C3032C-80D0-4E82-A619-348681D44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995" y="1752007"/>
            <a:ext cx="5677035" cy="63729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6FC866E-5398-441E-8E60-461228EF2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111" y="4595134"/>
            <a:ext cx="7134703" cy="7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19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DB6E9CC-BDAB-EB4D-8730-45AFD36F6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20</a:t>
            </a:fld>
            <a:r>
              <a:rPr lang="nl-BE"/>
              <a:t> </a:t>
            </a:r>
            <a:r>
              <a:rPr lang="nl-BE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4F071003-063E-774A-A939-85B85410A5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nl-BE" sz="2800" b="1" dirty="0">
                <a:latin typeface="+mj-lt"/>
                <a:ea typeface="+mj-ea"/>
                <a:cs typeface="+mj-cs"/>
              </a:rPr>
              <a:t>BEWONERS IN DE OMLIGGENDE STRATEN,</a:t>
            </a:r>
          </a:p>
          <a:p>
            <a:pPr>
              <a:spcBef>
                <a:spcPct val="0"/>
              </a:spcBef>
            </a:pPr>
            <a:r>
              <a:rPr lang="nl-BE" sz="2800" b="1" u="sng" dirty="0">
                <a:latin typeface="+mj-lt"/>
                <a:ea typeface="+mj-ea"/>
                <a:cs typeface="+mj-cs"/>
              </a:rPr>
              <a:t>BUITEN DE VERGUNNINGSZONE</a:t>
            </a:r>
            <a:r>
              <a:rPr lang="nl-BE" sz="2800" b="1" dirty="0">
                <a:latin typeface="+mj-lt"/>
                <a:ea typeface="+mj-ea"/>
                <a:cs typeface="+mj-cs"/>
              </a:rPr>
              <a:t>?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64A2BCE-538D-E644-9050-CB29DCAE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b="0" dirty="0"/>
              <a:t>Wat betekent dit voor…</a:t>
            </a:r>
          </a:p>
        </p:txBody>
      </p:sp>
    </p:spTree>
    <p:extLst>
      <p:ext uri="{BB962C8B-B14F-4D97-AF65-F5344CB8AC3E}">
        <p14:creationId xmlns:p14="http://schemas.microsoft.com/office/powerpoint/2010/main" val="3336903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76BFB02-F63D-FA40-8D12-0413AB5D5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21</a:t>
            </a:fld>
            <a:r>
              <a:rPr lang="nl-BE"/>
              <a:t> </a:t>
            </a:r>
            <a:r>
              <a:rPr lang="nl-BE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8B812FE-588C-524A-9BA7-08516BA2BD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/>
              <a:t>IK WOON IN DE </a:t>
            </a:r>
            <a:r>
              <a:rPr lang="nl-BE" sz="2400" dirty="0">
                <a:solidFill>
                  <a:schemeClr val="tx2"/>
                </a:solidFill>
              </a:rPr>
              <a:t>PALOKEWIJK/</a:t>
            </a:r>
            <a:br>
              <a:rPr lang="nl-BE" sz="2400" dirty="0">
                <a:solidFill>
                  <a:schemeClr val="tx2"/>
                </a:solidFill>
              </a:rPr>
            </a:br>
            <a:r>
              <a:rPr lang="nl-BE" sz="2400" dirty="0">
                <a:solidFill>
                  <a:schemeClr val="tx2"/>
                </a:solidFill>
              </a:rPr>
              <a:t>MOORTEBEEKWIJK.</a:t>
            </a:r>
          </a:p>
        </p:txBody>
      </p:sp>
      <p:pic>
        <p:nvPicPr>
          <p:cNvPr id="7" name="Tijdelijke aanduiding voor afbeelding 6" descr="Afbeelding met boom, buiten, gras, plant&#10;&#10;Automatisch gegenereerde beschrijving">
            <a:extLst>
              <a:ext uri="{FF2B5EF4-FFF2-40B4-BE49-F238E27FC236}">
                <a16:creationId xmlns:a16="http://schemas.microsoft.com/office/drawing/2014/main" id="{53520476-BDAE-FE41-AA2E-3664FEDE3C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6"/>
          <a:stretch/>
        </p:blipFill>
        <p:spPr>
          <a:xfrm>
            <a:off x="272141" y="3133724"/>
            <a:ext cx="3820888" cy="2972081"/>
          </a:xfr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8E3C6931-56DC-8D4E-9880-803A9EA55EE0}"/>
              </a:ext>
            </a:extLst>
          </p:cNvPr>
          <p:cNvSpPr/>
          <p:nvPr/>
        </p:nvSpPr>
        <p:spPr>
          <a:xfrm>
            <a:off x="4366260" y="1426846"/>
            <a:ext cx="6096000" cy="306750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lnSpc>
                <a:spcPct val="90000"/>
              </a:lnSpc>
              <a:spcBef>
                <a:spcPts val="375"/>
              </a:spcBef>
            </a:pPr>
            <a:r>
              <a:rPr lang="nl-NL" sz="2500" b="1" dirty="0">
                <a:solidFill>
                  <a:schemeClr val="tx2"/>
                </a:solidFill>
              </a:rPr>
              <a:t>De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500" b="1" dirty="0" err="1">
                <a:solidFill>
                  <a:schemeClr val="tx2"/>
                </a:solidFill>
              </a:rPr>
              <a:t>Paloke</a:t>
            </a:r>
            <a:r>
              <a:rPr lang="nl-NL" sz="2500" b="1" dirty="0">
                <a:solidFill>
                  <a:schemeClr val="tx2"/>
                </a:solidFill>
              </a:rPr>
              <a:t>/</a:t>
            </a:r>
            <a:r>
              <a:rPr lang="nl-NL" sz="2500" b="1" dirty="0" err="1">
                <a:solidFill>
                  <a:schemeClr val="tx2"/>
                </a:solidFill>
              </a:rPr>
              <a:t>Moortebeekwijk</a:t>
            </a:r>
            <a:r>
              <a:rPr lang="nl-NL" sz="2500" b="1" dirty="0">
                <a:solidFill>
                  <a:schemeClr val="tx2"/>
                </a:solidFill>
              </a:rPr>
              <a:t> valt niet in de vergunningszone: </a:t>
            </a:r>
          </a:p>
          <a:p>
            <a:pPr defTabSz="685800">
              <a:lnSpc>
                <a:spcPct val="90000"/>
              </a:lnSpc>
              <a:spcBef>
                <a:spcPts val="375"/>
              </a:spcBef>
            </a:pPr>
            <a:endParaRPr lang="nl-NL" sz="2500" b="1" dirty="0">
              <a:solidFill>
                <a:schemeClr val="tx2"/>
              </a:solidFill>
            </a:endParaRPr>
          </a:p>
          <a:p>
            <a:pPr marL="342900" indent="-3429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De verbinding </a:t>
            </a:r>
            <a:r>
              <a:rPr lang="nl-NL" sz="2000" b="1" dirty="0">
                <a:solidFill>
                  <a:schemeClr val="tx2"/>
                </a:solidFill>
              </a:rPr>
              <a:t>naar en van Brussel</a:t>
            </a:r>
            <a:r>
              <a:rPr lang="nl-NL" sz="2000" dirty="0">
                <a:solidFill>
                  <a:schemeClr val="bg1"/>
                </a:solidFill>
              </a:rPr>
              <a:t> blijft op elk moment mogelijk zonder het controletraject in te moeten rijden. </a:t>
            </a:r>
            <a:endParaRPr lang="nl-BE" sz="2000" dirty="0">
              <a:solidFill>
                <a:schemeClr val="bg1"/>
              </a:solidFill>
            </a:endParaRPr>
          </a:p>
          <a:p>
            <a:pPr marL="342900" indent="-3429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endParaRPr lang="nl-BE" sz="2000" dirty="0">
              <a:solidFill>
                <a:schemeClr val="bg1"/>
              </a:solidFill>
            </a:endParaRPr>
          </a:p>
          <a:p>
            <a:pPr marL="342900" indent="-3429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De verbinding van en naar en </a:t>
            </a:r>
            <a:r>
              <a:rPr lang="nl-NL" sz="2000" b="1" dirty="0">
                <a:solidFill>
                  <a:schemeClr val="tx2"/>
                </a:solidFill>
              </a:rPr>
              <a:t>centrum Dilbeek </a:t>
            </a:r>
            <a:r>
              <a:rPr lang="nl-NL" sz="2000" dirty="0">
                <a:solidFill>
                  <a:schemeClr val="bg1"/>
                </a:solidFill>
              </a:rPr>
              <a:t>moet tijdens de spits via de </a:t>
            </a:r>
            <a:r>
              <a:rPr lang="nl-NL" sz="2000" b="1" dirty="0">
                <a:solidFill>
                  <a:schemeClr val="tx2"/>
                </a:solidFill>
              </a:rPr>
              <a:t>N8</a:t>
            </a:r>
          </a:p>
        </p:txBody>
      </p:sp>
    </p:spTree>
    <p:extLst>
      <p:ext uri="{BB962C8B-B14F-4D97-AF65-F5344CB8AC3E}">
        <p14:creationId xmlns:p14="http://schemas.microsoft.com/office/powerpoint/2010/main" val="2877315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DB6E9CC-BDAB-EB4D-8730-45AFD36F6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22</a:t>
            </a:fld>
            <a:r>
              <a:rPr lang="nl-BE"/>
              <a:t> </a:t>
            </a:r>
            <a:r>
              <a:rPr lang="nl-BE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4F071003-063E-774A-A939-85B85410A5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nl-BE" sz="2800" b="1" dirty="0">
                <a:latin typeface="+mj-lt"/>
                <a:ea typeface="+mj-ea"/>
                <a:cs typeface="+mj-cs"/>
              </a:rPr>
              <a:t>DE DILBEKENAAR?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64A2BCE-538D-E644-9050-CB29DCAE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b="0" dirty="0"/>
              <a:t>Wat betekent dit voor…</a:t>
            </a:r>
          </a:p>
        </p:txBody>
      </p:sp>
    </p:spTree>
    <p:extLst>
      <p:ext uri="{BB962C8B-B14F-4D97-AF65-F5344CB8AC3E}">
        <p14:creationId xmlns:p14="http://schemas.microsoft.com/office/powerpoint/2010/main" val="3813591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F6D5726-8544-4A8F-9DA0-4B688F65EA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-21008" y="11778"/>
            <a:ext cx="12213008" cy="6846222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0242DC-04D7-134A-A7D1-F7B311DFA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27EEE1-353B-CC40-9970-579082F6356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B3109285-A887-8A43-8886-5321534316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9773" y="1725499"/>
            <a:ext cx="5274048" cy="3407002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Minder sluipverkeer in centrum Dilbeek</a:t>
            </a:r>
          </a:p>
          <a:p>
            <a:r>
              <a:rPr lang="nl-NL" b="0" dirty="0"/>
              <a:t>We ontmoedigen de automobilist om het centrum van Dilbeek door te rijden op weg van en naar Brussel. </a:t>
            </a:r>
          </a:p>
          <a:p>
            <a:endParaRPr lang="nl-NL" dirty="0"/>
          </a:p>
          <a:p>
            <a:r>
              <a:rPr lang="nl-NL" dirty="0"/>
              <a:t>Minder toegang tot de op/afrit 12</a:t>
            </a:r>
          </a:p>
          <a:p>
            <a:r>
              <a:rPr lang="nl-NL" b="0" dirty="0"/>
              <a:t>Woont men buiten de ANPR-zones is de toegang naar op/afrit 12 beperkt en kan geen vergunning aangevraagd worden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B0858E2-3202-CD41-915D-A8D3D31D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773" y="434220"/>
            <a:ext cx="9409454" cy="868838"/>
          </a:xfrm>
        </p:spPr>
        <p:txBody>
          <a:bodyPr/>
          <a:lstStyle/>
          <a:p>
            <a:r>
              <a:rPr lang="nl-BE" dirty="0"/>
              <a:t>Wat betekent dit voor de Dilbekenaar?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22BA57-2CAE-E347-8715-FE4DE9C89DF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84F04C3F-56C2-4680-B858-15DEE6FA8004}" type="datetime4">
              <a:rPr lang="nl-BE" smtClean="0"/>
              <a:t>23 juni 2021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0F5960-14CB-8048-BCF2-76E1DFF2457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en-US"/>
              <a:t>Gemeente Dilbeek</a:t>
            </a:r>
          </a:p>
        </p:txBody>
      </p:sp>
    </p:spTree>
    <p:extLst>
      <p:ext uri="{BB962C8B-B14F-4D97-AF65-F5344CB8AC3E}">
        <p14:creationId xmlns:p14="http://schemas.microsoft.com/office/powerpoint/2010/main" val="2354651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87B28B8-BA6B-6B4F-8F18-DD2588A6C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24</a:t>
            </a:fld>
            <a:r>
              <a:rPr lang="nl-BE"/>
              <a:t> </a:t>
            </a:r>
            <a:r>
              <a:rPr lang="nl-BE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4A0F4CA-4845-E640-86D5-EC7569F844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Volgende stappen</a:t>
            </a:r>
          </a:p>
        </p:txBody>
      </p:sp>
      <p:sp>
        <p:nvSpPr>
          <p:cNvPr id="9" name="Vrije vorm 8">
            <a:extLst>
              <a:ext uri="{FF2B5EF4-FFF2-40B4-BE49-F238E27FC236}">
                <a16:creationId xmlns:a16="http://schemas.microsoft.com/office/drawing/2014/main" id="{F5395B3D-3375-BF44-8E19-3255DF0AACCB}"/>
              </a:ext>
            </a:extLst>
          </p:cNvPr>
          <p:cNvSpPr/>
          <p:nvPr/>
        </p:nvSpPr>
        <p:spPr>
          <a:xfrm>
            <a:off x="1184425" y="1886583"/>
            <a:ext cx="2601530" cy="2345838"/>
          </a:xfrm>
          <a:custGeom>
            <a:avLst/>
            <a:gdLst>
              <a:gd name="connsiteX0" fmla="*/ 0 w 1988820"/>
              <a:gd name="connsiteY0" fmla="*/ 0 h 1714500"/>
              <a:gd name="connsiteX1" fmla="*/ 316238 w 1988820"/>
              <a:gd name="connsiteY1" fmla="*/ 0 h 1714500"/>
              <a:gd name="connsiteX2" fmla="*/ 396240 w 1988820"/>
              <a:gd name="connsiteY2" fmla="*/ 0 h 1714500"/>
              <a:gd name="connsiteX3" fmla="*/ 1687822 w 1988820"/>
              <a:gd name="connsiteY3" fmla="*/ 0 h 1714500"/>
              <a:gd name="connsiteX4" fmla="*/ 1988820 w 1988820"/>
              <a:gd name="connsiteY4" fmla="*/ 300998 h 1714500"/>
              <a:gd name="connsiteX5" fmla="*/ 1988820 w 1988820"/>
              <a:gd name="connsiteY5" fmla="*/ 1413502 h 1714500"/>
              <a:gd name="connsiteX6" fmla="*/ 1687822 w 1988820"/>
              <a:gd name="connsiteY6" fmla="*/ 1714500 h 1714500"/>
              <a:gd name="connsiteX7" fmla="*/ 396240 w 1988820"/>
              <a:gd name="connsiteY7" fmla="*/ 1714500 h 1714500"/>
              <a:gd name="connsiteX8" fmla="*/ 316238 w 1988820"/>
              <a:gd name="connsiteY8" fmla="*/ 1714500 h 1714500"/>
              <a:gd name="connsiteX9" fmla="*/ 0 w 1988820"/>
              <a:gd name="connsiteY9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8820" h="1714500">
                <a:moveTo>
                  <a:pt x="0" y="0"/>
                </a:moveTo>
                <a:lnTo>
                  <a:pt x="316238" y="0"/>
                </a:lnTo>
                <a:lnTo>
                  <a:pt x="396240" y="0"/>
                </a:lnTo>
                <a:lnTo>
                  <a:pt x="1687822" y="0"/>
                </a:lnTo>
                <a:cubicBezTo>
                  <a:pt x="1854059" y="0"/>
                  <a:pt x="1988820" y="134761"/>
                  <a:pt x="1988820" y="300998"/>
                </a:cubicBezTo>
                <a:lnTo>
                  <a:pt x="1988820" y="1413502"/>
                </a:lnTo>
                <a:cubicBezTo>
                  <a:pt x="1988820" y="1579739"/>
                  <a:pt x="1854059" y="1714500"/>
                  <a:pt x="1687822" y="1714500"/>
                </a:cubicBezTo>
                <a:lnTo>
                  <a:pt x="396240" y="1714500"/>
                </a:lnTo>
                <a:lnTo>
                  <a:pt x="316238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Aanvraag vergunning mogelijk</a:t>
            </a:r>
          </a:p>
          <a:p>
            <a:pPr algn="ctr"/>
            <a:endParaRPr lang="nl-BE" sz="1600" b="1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Vrije vorm 9">
            <a:extLst>
              <a:ext uri="{FF2B5EF4-FFF2-40B4-BE49-F238E27FC236}">
                <a16:creationId xmlns:a16="http://schemas.microsoft.com/office/drawing/2014/main" id="{2323D218-0728-6B4E-AF82-F3DDB72BBDFD}"/>
              </a:ext>
            </a:extLst>
          </p:cNvPr>
          <p:cNvSpPr/>
          <p:nvPr/>
        </p:nvSpPr>
        <p:spPr>
          <a:xfrm>
            <a:off x="4651965" y="1886583"/>
            <a:ext cx="2772091" cy="2345838"/>
          </a:xfrm>
          <a:custGeom>
            <a:avLst/>
            <a:gdLst>
              <a:gd name="connsiteX0" fmla="*/ 0 w 1988820"/>
              <a:gd name="connsiteY0" fmla="*/ 0 h 1714500"/>
              <a:gd name="connsiteX1" fmla="*/ 316238 w 1988820"/>
              <a:gd name="connsiteY1" fmla="*/ 0 h 1714500"/>
              <a:gd name="connsiteX2" fmla="*/ 396240 w 1988820"/>
              <a:gd name="connsiteY2" fmla="*/ 0 h 1714500"/>
              <a:gd name="connsiteX3" fmla="*/ 1687822 w 1988820"/>
              <a:gd name="connsiteY3" fmla="*/ 0 h 1714500"/>
              <a:gd name="connsiteX4" fmla="*/ 1988820 w 1988820"/>
              <a:gd name="connsiteY4" fmla="*/ 300998 h 1714500"/>
              <a:gd name="connsiteX5" fmla="*/ 1988820 w 1988820"/>
              <a:gd name="connsiteY5" fmla="*/ 1413502 h 1714500"/>
              <a:gd name="connsiteX6" fmla="*/ 1687822 w 1988820"/>
              <a:gd name="connsiteY6" fmla="*/ 1714500 h 1714500"/>
              <a:gd name="connsiteX7" fmla="*/ 396240 w 1988820"/>
              <a:gd name="connsiteY7" fmla="*/ 1714500 h 1714500"/>
              <a:gd name="connsiteX8" fmla="*/ 316238 w 1988820"/>
              <a:gd name="connsiteY8" fmla="*/ 1714500 h 1714500"/>
              <a:gd name="connsiteX9" fmla="*/ 0 w 1988820"/>
              <a:gd name="connsiteY9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8820" h="1714500">
                <a:moveTo>
                  <a:pt x="0" y="0"/>
                </a:moveTo>
                <a:lnTo>
                  <a:pt x="316238" y="0"/>
                </a:lnTo>
                <a:lnTo>
                  <a:pt x="396240" y="0"/>
                </a:lnTo>
                <a:lnTo>
                  <a:pt x="1687822" y="0"/>
                </a:lnTo>
                <a:cubicBezTo>
                  <a:pt x="1854059" y="0"/>
                  <a:pt x="1988820" y="134761"/>
                  <a:pt x="1988820" y="300998"/>
                </a:cubicBezTo>
                <a:lnTo>
                  <a:pt x="1988820" y="1413502"/>
                </a:lnTo>
                <a:cubicBezTo>
                  <a:pt x="1988820" y="1579739"/>
                  <a:pt x="1854059" y="1714500"/>
                  <a:pt x="1687822" y="1714500"/>
                </a:cubicBezTo>
                <a:lnTo>
                  <a:pt x="396240" y="1714500"/>
                </a:lnTo>
                <a:lnTo>
                  <a:pt x="316238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Opstart camera’s &amp; sensibilisering</a:t>
            </a:r>
          </a:p>
          <a:p>
            <a:pPr algn="ctr"/>
            <a:r>
              <a:rPr lang="nl-BE" dirty="0">
                <a:solidFill>
                  <a:schemeClr val="tx1"/>
                </a:solidFill>
              </a:rPr>
              <a:t>van doorgaand verkeer</a:t>
            </a:r>
          </a:p>
          <a:p>
            <a:pPr algn="ctr"/>
            <a:endParaRPr lang="nl-BE" dirty="0">
              <a:solidFill>
                <a:schemeClr val="tx1"/>
              </a:solidFill>
            </a:endParaRPr>
          </a:p>
          <a:p>
            <a:pPr algn="ctr"/>
            <a:r>
              <a:rPr lang="nl-BE" dirty="0">
                <a:solidFill>
                  <a:schemeClr val="tx1"/>
                </a:solidFill>
              </a:rPr>
              <a:t>Geen boetes</a:t>
            </a:r>
          </a:p>
          <a:p>
            <a:pPr algn="ctr"/>
            <a:endParaRPr lang="nl-BE" dirty="0">
              <a:solidFill>
                <a:schemeClr val="tx1"/>
              </a:solidFill>
            </a:endParaRPr>
          </a:p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38B44D2-36CF-0640-B2DC-C0C7E498C868}"/>
              </a:ext>
            </a:extLst>
          </p:cNvPr>
          <p:cNvSpPr txBox="1"/>
          <p:nvPr/>
        </p:nvSpPr>
        <p:spPr>
          <a:xfrm>
            <a:off x="1099456" y="1526777"/>
            <a:ext cx="269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tx2"/>
                </a:solidFill>
              </a:rPr>
              <a:t>28 juli 2021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B84CDC2-5248-DE4A-B2F2-C4D4B42DD27A}"/>
              </a:ext>
            </a:extLst>
          </p:cNvPr>
          <p:cNvSpPr txBox="1"/>
          <p:nvPr/>
        </p:nvSpPr>
        <p:spPr>
          <a:xfrm>
            <a:off x="4866900" y="1508182"/>
            <a:ext cx="217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tx2"/>
                </a:solidFill>
              </a:rPr>
              <a:t>September 2021 </a:t>
            </a:r>
          </a:p>
        </p:txBody>
      </p:sp>
      <p:sp>
        <p:nvSpPr>
          <p:cNvPr id="13" name="Driehoek 12">
            <a:extLst>
              <a:ext uri="{FF2B5EF4-FFF2-40B4-BE49-F238E27FC236}">
                <a16:creationId xmlns:a16="http://schemas.microsoft.com/office/drawing/2014/main" id="{DBCEFFA7-51E7-C141-A26A-522EB5416FEA}"/>
              </a:ext>
            </a:extLst>
          </p:cNvPr>
          <p:cNvSpPr/>
          <p:nvPr/>
        </p:nvSpPr>
        <p:spPr>
          <a:xfrm rot="10800000">
            <a:off x="1184424" y="4098957"/>
            <a:ext cx="400304" cy="281916"/>
          </a:xfrm>
          <a:prstGeom prst="triangl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2AFC4E8-F09B-BE42-BF0F-76426BE591BF}"/>
              </a:ext>
            </a:extLst>
          </p:cNvPr>
          <p:cNvSpPr txBox="1"/>
          <p:nvPr/>
        </p:nvSpPr>
        <p:spPr>
          <a:xfrm>
            <a:off x="1154154" y="4380873"/>
            <a:ext cx="3268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chemeClr val="tx2"/>
                </a:solidFill>
              </a:rPr>
              <a:t>Alle info op www.dilbeek.be/geensluipverkeer</a:t>
            </a:r>
          </a:p>
        </p:txBody>
      </p:sp>
      <p:sp>
        <p:nvSpPr>
          <p:cNvPr id="17" name="Vrije vorm 16">
            <a:extLst>
              <a:ext uri="{FF2B5EF4-FFF2-40B4-BE49-F238E27FC236}">
                <a16:creationId xmlns:a16="http://schemas.microsoft.com/office/drawing/2014/main" id="{41EDB466-0777-C746-B7A2-30994C61BAF9}"/>
              </a:ext>
            </a:extLst>
          </p:cNvPr>
          <p:cNvSpPr/>
          <p:nvPr/>
        </p:nvSpPr>
        <p:spPr>
          <a:xfrm>
            <a:off x="8119507" y="1865331"/>
            <a:ext cx="2601530" cy="2345838"/>
          </a:xfrm>
          <a:custGeom>
            <a:avLst/>
            <a:gdLst>
              <a:gd name="connsiteX0" fmla="*/ 0 w 1988820"/>
              <a:gd name="connsiteY0" fmla="*/ 0 h 1714500"/>
              <a:gd name="connsiteX1" fmla="*/ 316238 w 1988820"/>
              <a:gd name="connsiteY1" fmla="*/ 0 h 1714500"/>
              <a:gd name="connsiteX2" fmla="*/ 396240 w 1988820"/>
              <a:gd name="connsiteY2" fmla="*/ 0 h 1714500"/>
              <a:gd name="connsiteX3" fmla="*/ 1687822 w 1988820"/>
              <a:gd name="connsiteY3" fmla="*/ 0 h 1714500"/>
              <a:gd name="connsiteX4" fmla="*/ 1988820 w 1988820"/>
              <a:gd name="connsiteY4" fmla="*/ 300998 h 1714500"/>
              <a:gd name="connsiteX5" fmla="*/ 1988820 w 1988820"/>
              <a:gd name="connsiteY5" fmla="*/ 1413502 h 1714500"/>
              <a:gd name="connsiteX6" fmla="*/ 1687822 w 1988820"/>
              <a:gd name="connsiteY6" fmla="*/ 1714500 h 1714500"/>
              <a:gd name="connsiteX7" fmla="*/ 396240 w 1988820"/>
              <a:gd name="connsiteY7" fmla="*/ 1714500 h 1714500"/>
              <a:gd name="connsiteX8" fmla="*/ 316238 w 1988820"/>
              <a:gd name="connsiteY8" fmla="*/ 1714500 h 1714500"/>
              <a:gd name="connsiteX9" fmla="*/ 0 w 1988820"/>
              <a:gd name="connsiteY9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8820" h="1714500">
                <a:moveTo>
                  <a:pt x="0" y="0"/>
                </a:moveTo>
                <a:lnTo>
                  <a:pt x="316238" y="0"/>
                </a:lnTo>
                <a:lnTo>
                  <a:pt x="396240" y="0"/>
                </a:lnTo>
                <a:lnTo>
                  <a:pt x="1687822" y="0"/>
                </a:lnTo>
                <a:cubicBezTo>
                  <a:pt x="1854059" y="0"/>
                  <a:pt x="1988820" y="134761"/>
                  <a:pt x="1988820" y="300998"/>
                </a:cubicBezTo>
                <a:lnTo>
                  <a:pt x="1988820" y="1413502"/>
                </a:lnTo>
                <a:cubicBezTo>
                  <a:pt x="1988820" y="1579739"/>
                  <a:pt x="1854059" y="1714500"/>
                  <a:pt x="1687822" y="1714500"/>
                </a:cubicBezTo>
                <a:lnTo>
                  <a:pt x="396240" y="1714500"/>
                </a:lnTo>
                <a:lnTo>
                  <a:pt x="316238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Start uitschrijven boetes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F94924C-0FAF-8F48-9003-34988B779C5A}"/>
              </a:ext>
            </a:extLst>
          </p:cNvPr>
          <p:cNvSpPr txBox="1"/>
          <p:nvPr/>
        </p:nvSpPr>
        <p:spPr>
          <a:xfrm>
            <a:off x="8094362" y="1486930"/>
            <a:ext cx="217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tx2"/>
                </a:solidFill>
              </a:rPr>
              <a:t>Oktober 2021 </a:t>
            </a:r>
          </a:p>
        </p:txBody>
      </p:sp>
    </p:spTree>
    <p:extLst>
      <p:ext uri="{BB962C8B-B14F-4D97-AF65-F5344CB8AC3E}">
        <p14:creationId xmlns:p14="http://schemas.microsoft.com/office/powerpoint/2010/main" val="365305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87A10D9-185F-AC43-B1C5-C7933542D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25</a:t>
            </a:fld>
            <a:r>
              <a:rPr lang="nl-BE"/>
              <a:t> </a:t>
            </a:r>
            <a:r>
              <a:rPr lang="nl-BE">
                <a:solidFill>
                  <a:schemeClr val="tx1"/>
                </a:solidFill>
                <a:cs typeface="Arial" panose="020B0604020202020204" pitchFamily="34" charset="0"/>
              </a:rPr>
              <a:t>●</a:t>
            </a:r>
            <a:r>
              <a:rPr lang="nl-BE">
                <a:cs typeface="Arial" panose="020B0604020202020204" pitchFamily="34" charset="0"/>
              </a:rPr>
              <a:t> Minder verkeer, beter wonen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F7778E-9AAF-2349-A333-4C080CB839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9457" y="1948544"/>
            <a:ext cx="6520543" cy="3407002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nl-BE" sz="2300" b="1" dirty="0">
                <a:solidFill>
                  <a:schemeClr val="tx2"/>
                </a:solidFill>
              </a:rPr>
              <a:t>Folder wordt verspreid juli – augustus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nl-BE" sz="2300" b="1" dirty="0">
              <a:solidFill>
                <a:schemeClr val="tx2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nl-BE" sz="2300" b="1" dirty="0">
                <a:solidFill>
                  <a:schemeClr val="tx2"/>
                </a:solidFill>
              </a:rPr>
              <a:t>Infoblad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nl-BE" sz="2300" b="1" dirty="0">
              <a:solidFill>
                <a:schemeClr val="tx2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nl-BE" sz="2300" b="1" dirty="0">
                <a:solidFill>
                  <a:schemeClr val="tx2"/>
                </a:solidFill>
              </a:rPr>
              <a:t>Grotere campagne via sociale media en visualisering straatbeeld centrum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D2C7814-FBFA-A646-82F1-FD049E09B1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Communicatiecampagne</a:t>
            </a:r>
          </a:p>
        </p:txBody>
      </p:sp>
      <p:pic>
        <p:nvPicPr>
          <p:cNvPr id="5" name="Tijdelijke aanduiding voor afbeelding 9" descr="Afbeelding met buiten, weg, persoon&#10;&#10;Automatisch gegenereerde beschrijving">
            <a:extLst>
              <a:ext uri="{FF2B5EF4-FFF2-40B4-BE49-F238E27FC236}">
                <a16:creationId xmlns:a16="http://schemas.microsoft.com/office/drawing/2014/main" id="{2D9083D3-924B-44AE-ADCF-8944B9419E4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r="18249"/>
          <a:stretch>
            <a:fillRect/>
          </a:stretch>
        </p:blipFill>
        <p:spPr>
          <a:xfrm>
            <a:off x="6106798" y="-9525"/>
            <a:ext cx="5829506" cy="6119630"/>
          </a:xfrm>
        </p:spPr>
      </p:pic>
    </p:spTree>
    <p:extLst>
      <p:ext uri="{BB962C8B-B14F-4D97-AF65-F5344CB8AC3E}">
        <p14:creationId xmlns:p14="http://schemas.microsoft.com/office/powerpoint/2010/main" val="3537269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000BDEAC-B387-8142-80A4-1AD9C9124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26</a:t>
            </a:fld>
            <a:r>
              <a:rPr lang="nl-BE"/>
              <a:t> </a:t>
            </a:r>
            <a:r>
              <a:rPr lang="nl-BE">
                <a:solidFill>
                  <a:schemeClr val="tx1"/>
                </a:solidFill>
                <a:cs typeface="Arial" panose="020B0604020202020204" pitchFamily="34" charset="0"/>
              </a:rPr>
              <a:t>●</a:t>
            </a:r>
            <a:r>
              <a:rPr lang="nl-BE">
                <a:cs typeface="Arial" panose="020B0604020202020204" pitchFamily="34" charset="0"/>
              </a:rPr>
              <a:t> Minder verkeer, beter wonen</a:t>
            </a:r>
            <a:endParaRPr lang="nl-BE" dirty="0"/>
          </a:p>
        </p:txBody>
      </p:sp>
      <p:pic>
        <p:nvPicPr>
          <p:cNvPr id="9" name="Tijdelijke aanduiding voor afbeelding 8" descr="Afbeelding met rijden, buiten, gras, persoon&#10;&#10;Automatisch gegenereerde beschrijving">
            <a:extLst>
              <a:ext uri="{FF2B5EF4-FFF2-40B4-BE49-F238E27FC236}">
                <a16:creationId xmlns:a16="http://schemas.microsoft.com/office/drawing/2014/main" id="{81FB1420-482A-8E46-A29F-BB007A61D0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513138" cy="6119813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F735A780-4E4B-A448-9F86-3785801EA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0" y="2570118"/>
            <a:ext cx="6698910" cy="783771"/>
          </a:xfrm>
        </p:spPr>
        <p:txBody>
          <a:bodyPr>
            <a:normAutofit fontScale="90000"/>
          </a:bodyPr>
          <a:lstStyle/>
          <a:p>
            <a:r>
              <a:rPr lang="nl-BE" dirty="0"/>
              <a:t>Tot slot….</a:t>
            </a:r>
            <a:br>
              <a:rPr lang="nl-BE" dirty="0"/>
            </a:br>
            <a:r>
              <a:rPr lang="nl-NL" dirty="0"/>
              <a:t>Minder sluipverkeer, beter wonen</a:t>
            </a:r>
            <a:br>
              <a:rPr lang="nl-NL" dirty="0"/>
            </a:br>
            <a:endParaRPr lang="nl-BE" dirty="0"/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6AEB6E2A-6528-BC43-A849-95614DCC0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0" y="3504112"/>
            <a:ext cx="6698910" cy="1464695"/>
          </a:xfrm>
        </p:spPr>
        <p:txBody>
          <a:bodyPr/>
          <a:lstStyle/>
          <a:p>
            <a:r>
              <a:rPr lang="nl-NL" dirty="0"/>
              <a:t>We ontmoedigen de automobilist om het centrum van Dilbeek door te rijden op weg van en naar Brussel, </a:t>
            </a:r>
            <a:br>
              <a:rPr lang="nl-NL" dirty="0"/>
            </a:br>
            <a:r>
              <a:rPr lang="nl-NL" dirty="0"/>
              <a:t>met een positieve impact op de woonstraten nabij Brussel.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58136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94EC2C5-A1AF-EE42-BDBE-310CDE077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27</a:t>
            </a:fld>
            <a:r>
              <a:rPr lang="nl-BE"/>
              <a:t> </a:t>
            </a:r>
            <a:r>
              <a:rPr lang="nl-BE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2E46726-AC70-0941-9067-37471637C7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Wil jij op de hoogte gehouden worden of ons contacteren? </a:t>
            </a:r>
            <a:br>
              <a:rPr lang="nl-BE" dirty="0"/>
            </a:br>
            <a:r>
              <a:rPr lang="nl-BE" dirty="0"/>
              <a:t>Laat het ons weten!</a:t>
            </a:r>
          </a:p>
        </p:txBody>
      </p:sp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C562AA0F-616E-4057-AAB6-5910971DDD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0138" y="2420938"/>
            <a:ext cx="9409112" cy="3408362"/>
          </a:xfrm>
        </p:spPr>
        <p:txBody>
          <a:bodyPr>
            <a:normAutofit/>
          </a:bodyPr>
          <a:lstStyle/>
          <a:p>
            <a:r>
              <a:rPr lang="nl-NL" sz="2300" dirty="0"/>
              <a:t>Alle info vind je op </a:t>
            </a:r>
            <a:r>
              <a:rPr lang="nl-NL" sz="23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www.dilbeek.be/geensluipverkeer</a:t>
            </a:r>
            <a:endParaRPr lang="nl-NL" sz="2300" dirty="0"/>
          </a:p>
          <a:p>
            <a:endParaRPr lang="nl-NL" sz="2300" dirty="0"/>
          </a:p>
          <a:p>
            <a:r>
              <a:rPr lang="nl-NL" sz="23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openbareruimte@dilbeek.be</a:t>
            </a:r>
            <a:r>
              <a:rPr lang="nl-NL" sz="2300" dirty="0"/>
              <a:t> of via 02/451.68.50</a:t>
            </a:r>
          </a:p>
          <a:p>
            <a:endParaRPr lang="nl-NL" b="0" dirty="0"/>
          </a:p>
          <a:p>
            <a:endParaRPr lang="nl-BE" b="0" dirty="0"/>
          </a:p>
        </p:txBody>
      </p:sp>
    </p:spTree>
    <p:extLst>
      <p:ext uri="{BB962C8B-B14F-4D97-AF65-F5344CB8AC3E}">
        <p14:creationId xmlns:p14="http://schemas.microsoft.com/office/powerpoint/2010/main" val="921876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C5C6708-1CC8-6E49-AEDD-7D99287BE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1391" y="3080658"/>
            <a:ext cx="5837520" cy="2122713"/>
          </a:xfrm>
        </p:spPr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JOUW VRAGEN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0AC7D12-5E85-5B4B-8F37-66B0A9D53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28</a:t>
            </a:fld>
            <a:r>
              <a:rPr lang="nl-BE"/>
              <a:t> </a:t>
            </a:r>
            <a:r>
              <a:rPr lang="nl-BE">
                <a:solidFill>
                  <a:schemeClr val="tx1"/>
                </a:solidFill>
                <a:cs typeface="Arial" panose="020B0604020202020204" pitchFamily="34" charset="0"/>
              </a:rPr>
              <a:t>●</a:t>
            </a:r>
            <a:r>
              <a:rPr lang="nl-BE">
                <a:cs typeface="Arial" panose="020B0604020202020204" pitchFamily="34" charset="0"/>
              </a:rPr>
              <a:t> Minder verkeer, beter wonen</a:t>
            </a:r>
            <a:endParaRPr lang="nl-BE" dirty="0"/>
          </a:p>
        </p:txBody>
      </p:sp>
      <p:pic>
        <p:nvPicPr>
          <p:cNvPr id="7" name="Graphic 6" descr="Vraagteken met effen opvulling">
            <a:extLst>
              <a:ext uri="{FF2B5EF4-FFF2-40B4-BE49-F238E27FC236}">
                <a16:creationId xmlns:a16="http://schemas.microsoft.com/office/drawing/2014/main" id="{2F6E7A8C-0585-7B46-A463-1E70C8253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2365" y="1444487"/>
            <a:ext cx="3969026" cy="39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58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67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3C926DF-7C16-CB4A-A914-D3208B2CE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3</a:t>
            </a:fld>
            <a:r>
              <a:rPr lang="nl-BE"/>
              <a:t> </a:t>
            </a:r>
            <a:r>
              <a:rPr lang="nl-BE">
                <a:cs typeface="Arial" panose="020B0604020202020204" pitchFamily="34" charset="0"/>
              </a:rPr>
              <a:t>● Presentatienaam</a:t>
            </a:r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4503C0B-C0EE-A540-BE6F-0B912CB64F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>
                <a:solidFill>
                  <a:schemeClr val="tx2"/>
                </a:solidFill>
              </a:rPr>
              <a:t>Wat jullie ons vertelden…</a:t>
            </a:r>
          </a:p>
        </p:txBody>
      </p:sp>
      <p:sp>
        <p:nvSpPr>
          <p:cNvPr id="3" name="Ovale toelichting 2">
            <a:extLst>
              <a:ext uri="{FF2B5EF4-FFF2-40B4-BE49-F238E27FC236}">
                <a16:creationId xmlns:a16="http://schemas.microsoft.com/office/drawing/2014/main" id="{86B60968-0B50-3844-99C6-587D6A46A0B7}"/>
              </a:ext>
            </a:extLst>
          </p:cNvPr>
          <p:cNvSpPr/>
          <p:nvPr/>
        </p:nvSpPr>
        <p:spPr>
          <a:xfrm>
            <a:off x="244928" y="1507846"/>
            <a:ext cx="3521765" cy="2476801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200" dirty="0">
                <a:solidFill>
                  <a:schemeClr val="tx1"/>
                </a:solidFill>
              </a:rPr>
              <a:t>Dagelijks razen er te veel wagens door onze straten.</a:t>
            </a:r>
          </a:p>
        </p:txBody>
      </p:sp>
      <p:sp>
        <p:nvSpPr>
          <p:cNvPr id="8" name="Ovale toelichting 7">
            <a:extLst>
              <a:ext uri="{FF2B5EF4-FFF2-40B4-BE49-F238E27FC236}">
                <a16:creationId xmlns:a16="http://schemas.microsoft.com/office/drawing/2014/main" id="{E8E47856-9053-1048-8200-65B3D6A69E1F}"/>
              </a:ext>
            </a:extLst>
          </p:cNvPr>
          <p:cNvSpPr/>
          <p:nvPr/>
        </p:nvSpPr>
        <p:spPr>
          <a:xfrm>
            <a:off x="3243470" y="3031019"/>
            <a:ext cx="3521765" cy="2476801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200" dirty="0">
                <a:solidFill>
                  <a:schemeClr val="tx1"/>
                </a:solidFill>
              </a:rPr>
              <a:t>Dit is een woonwijk, maar het is hier niet veilig genoeg voor onze kinderen.</a:t>
            </a:r>
          </a:p>
        </p:txBody>
      </p:sp>
      <p:sp>
        <p:nvSpPr>
          <p:cNvPr id="9" name="Ovale toelichting 8">
            <a:extLst>
              <a:ext uri="{FF2B5EF4-FFF2-40B4-BE49-F238E27FC236}">
                <a16:creationId xmlns:a16="http://schemas.microsoft.com/office/drawing/2014/main" id="{7A33C928-B2D2-B149-97B5-B24097B7D5B7}"/>
              </a:ext>
            </a:extLst>
          </p:cNvPr>
          <p:cNvSpPr/>
          <p:nvPr/>
        </p:nvSpPr>
        <p:spPr>
          <a:xfrm>
            <a:off x="6414052" y="430539"/>
            <a:ext cx="3521765" cy="2476801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200" dirty="0">
                <a:solidFill>
                  <a:schemeClr val="tx1"/>
                </a:solidFill>
              </a:rPr>
              <a:t>Met de fiets naar het werk gaan, lijkt een hindernissen-parcours tussen al de wagens.</a:t>
            </a:r>
          </a:p>
        </p:txBody>
      </p:sp>
      <p:sp>
        <p:nvSpPr>
          <p:cNvPr id="10" name="Ovale toelichting 9">
            <a:extLst>
              <a:ext uri="{FF2B5EF4-FFF2-40B4-BE49-F238E27FC236}">
                <a16:creationId xmlns:a16="http://schemas.microsoft.com/office/drawing/2014/main" id="{F97AB1AC-9FF4-7546-9BEB-55B39128D87D}"/>
              </a:ext>
            </a:extLst>
          </p:cNvPr>
          <p:cNvSpPr/>
          <p:nvPr/>
        </p:nvSpPr>
        <p:spPr>
          <a:xfrm>
            <a:off x="7610061" y="2892287"/>
            <a:ext cx="3521765" cy="2476801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200" dirty="0">
                <a:solidFill>
                  <a:schemeClr val="tx1"/>
                </a:solidFill>
              </a:rPr>
              <a:t>De rust in onze woonstraten is weg. </a:t>
            </a:r>
          </a:p>
        </p:txBody>
      </p:sp>
    </p:spTree>
    <p:extLst>
      <p:ext uri="{BB962C8B-B14F-4D97-AF65-F5344CB8AC3E}">
        <p14:creationId xmlns:p14="http://schemas.microsoft.com/office/powerpoint/2010/main" val="2731821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9DCCFD0-36EB-43B1-B409-2635D42504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7" y="1046336"/>
            <a:ext cx="6150098" cy="4184032"/>
          </a:xfrm>
        </p:spPr>
        <p:txBody>
          <a:bodyPr>
            <a:normAutofit/>
          </a:bodyPr>
          <a:lstStyle/>
          <a:p>
            <a:endParaRPr lang="nl-BE" dirty="0"/>
          </a:p>
          <a:p>
            <a:pPr marL="342900" indent="-342900">
              <a:buFontTx/>
              <a:buChar char="-"/>
            </a:pPr>
            <a:r>
              <a:rPr lang="nl-NL" sz="2000" dirty="0">
                <a:solidFill>
                  <a:schemeClr val="bg1"/>
                </a:solidFill>
              </a:rPr>
              <a:t>Sluipverkeer </a:t>
            </a:r>
            <a:r>
              <a:rPr lang="nl-NL" sz="2000" dirty="0" err="1">
                <a:solidFill>
                  <a:schemeClr val="bg1"/>
                </a:solidFill>
              </a:rPr>
              <a:t>Kasterlindenstraat</a:t>
            </a:r>
            <a:r>
              <a:rPr lang="nl-NL" sz="2000" dirty="0">
                <a:solidFill>
                  <a:schemeClr val="bg1"/>
                </a:solidFill>
              </a:rPr>
              <a:t>, Kattenbroekstraat én aanpalende straten 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nl-NL" sz="2000" dirty="0" err="1">
                <a:solidFill>
                  <a:schemeClr val="bg1"/>
                </a:solidFill>
              </a:rPr>
              <a:t>Kasterlindenstraat</a:t>
            </a:r>
            <a:r>
              <a:rPr lang="nl-NL" sz="2000" dirty="0">
                <a:solidFill>
                  <a:schemeClr val="bg1"/>
                </a:solidFill>
              </a:rPr>
              <a:t>: lokale hoofdfietsroute</a:t>
            </a:r>
          </a:p>
          <a:p>
            <a:pPr marL="342900" indent="-342900">
              <a:buFontTx/>
              <a:buChar char="-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nl-NL" sz="2000" dirty="0">
                <a:solidFill>
                  <a:schemeClr val="bg1"/>
                </a:solidFill>
              </a:rPr>
              <a:t>Strijdig met mobiliteitsplan</a:t>
            </a:r>
            <a:endParaRPr lang="nl-BE" dirty="0"/>
          </a:p>
          <a:p>
            <a:pPr lvl="3"/>
            <a:r>
              <a:rPr lang="nl-NL" sz="1800" dirty="0">
                <a:solidFill>
                  <a:schemeClr val="tx2"/>
                </a:solidFill>
              </a:rPr>
              <a:t>Strookt niet met visie lokale wegen type III</a:t>
            </a:r>
          </a:p>
          <a:p>
            <a:pPr lvl="3"/>
            <a:r>
              <a:rPr lang="nl-NL" sz="1800" dirty="0" err="1">
                <a:solidFill>
                  <a:schemeClr val="tx2"/>
                </a:solidFill>
              </a:rPr>
              <a:t>Leefkwaliteit</a:t>
            </a:r>
            <a:r>
              <a:rPr lang="nl-NL" sz="1800" dirty="0">
                <a:solidFill>
                  <a:schemeClr val="tx2"/>
                </a:solidFill>
              </a:rPr>
              <a:t> verblijfsgebieden garanderen</a:t>
            </a:r>
          </a:p>
          <a:p>
            <a:pPr lvl="3"/>
            <a:r>
              <a:rPr lang="nl-NL" sz="1800" dirty="0">
                <a:solidFill>
                  <a:schemeClr val="tx2"/>
                </a:solidFill>
              </a:rPr>
              <a:t>Functietoekenningsplannen</a:t>
            </a:r>
          </a:p>
          <a:p>
            <a:pPr lvl="3"/>
            <a:r>
              <a:rPr lang="nl-NL" sz="1800" dirty="0">
                <a:solidFill>
                  <a:schemeClr val="tx2"/>
                </a:solidFill>
              </a:rPr>
              <a:t>prioriteit kamer 12</a:t>
            </a:r>
            <a:endParaRPr lang="nl-BE" sz="1800" dirty="0">
              <a:solidFill>
                <a:schemeClr val="tx2"/>
              </a:solidFill>
            </a:endParaRPr>
          </a:p>
          <a:p>
            <a:pPr lvl="2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AE299E1-493A-47FA-B569-00A73A3DD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577" y="448480"/>
            <a:ext cx="4539342" cy="868838"/>
          </a:xfrm>
        </p:spPr>
        <p:txBody>
          <a:bodyPr/>
          <a:lstStyle/>
          <a:p>
            <a:r>
              <a:rPr lang="nl-BE" dirty="0">
                <a:solidFill>
                  <a:schemeClr val="tx2"/>
                </a:solidFill>
              </a:rPr>
              <a:t>Aanleiding</a:t>
            </a:r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C79538F3-1334-4161-9FA9-1B77CDE3EF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4584" r="4584"/>
          <a:stretch>
            <a:fillRect/>
          </a:stretch>
        </p:blipFill>
        <p:spPr>
          <a:xfrm>
            <a:off x="5852645" y="3324961"/>
            <a:ext cx="3365437" cy="3533039"/>
          </a:xfrm>
          <a:prstGeom prst="rect">
            <a:avLst/>
          </a:prstGeom>
        </p:spPr>
      </p:pic>
      <p:pic>
        <p:nvPicPr>
          <p:cNvPr id="9" name="Tijdelijke aanduiding voor inhoud 3">
            <a:extLst>
              <a:ext uri="{FF2B5EF4-FFF2-40B4-BE49-F238E27FC236}">
                <a16:creationId xmlns:a16="http://schemas.microsoft.com/office/drawing/2014/main" id="{395A47D1-67C2-4CCE-A644-07C0C92FA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090" y="210714"/>
            <a:ext cx="3007922" cy="201813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C6CF16F-0771-405F-BA49-B3DA04D1A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6725" y="2384977"/>
            <a:ext cx="2812287" cy="234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innen, klein, camera&#10;&#10;Automatisch gegenereerde beschrijving">
            <a:extLst>
              <a:ext uri="{FF2B5EF4-FFF2-40B4-BE49-F238E27FC236}">
                <a16:creationId xmlns:a16="http://schemas.microsoft.com/office/drawing/2014/main" id="{B907DE15-77D8-3648-B58F-2F3DF0646E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A13F0BC8-EF4B-2046-8CE8-92ED5104145F}"/>
              </a:ext>
            </a:extLst>
          </p:cNvPr>
          <p:cNvSpPr txBox="1"/>
          <p:nvPr/>
        </p:nvSpPr>
        <p:spPr>
          <a:xfrm>
            <a:off x="384192" y="3102562"/>
            <a:ext cx="3687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/>
              <a:t>Dilbeek geeft om mijn toekomst.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41D8C23-6F96-034D-A245-23B89C027F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201" y="778580"/>
            <a:ext cx="3853221" cy="530084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26A4771-A76E-ED40-9998-123F2725B930}"/>
              </a:ext>
            </a:extLst>
          </p:cNvPr>
          <p:cNvSpPr txBox="1"/>
          <p:nvPr/>
        </p:nvSpPr>
        <p:spPr>
          <a:xfrm>
            <a:off x="9904335" y="6079420"/>
            <a:ext cx="2181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Dilbeek, </a:t>
            </a:r>
            <a:br>
              <a:rPr lang="nl-BE" sz="1600" dirty="0"/>
            </a:br>
            <a:r>
              <a:rPr lang="nl-BE" sz="1600" dirty="0"/>
              <a:t>Klaar voor morgen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327055-74CE-B649-ADDD-04B70F1A0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85" y="6140718"/>
            <a:ext cx="322450" cy="46217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18926A-6914-4AFA-89ED-C61C6DD8DC87}"/>
              </a:ext>
            </a:extLst>
          </p:cNvPr>
          <p:cNvSpPr/>
          <p:nvPr/>
        </p:nvSpPr>
        <p:spPr>
          <a:xfrm>
            <a:off x="384192" y="4590991"/>
            <a:ext cx="47596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400" dirty="0"/>
              <a:t>We willen Dilbeek verkeersklaar maken voor morgen: het juiste verkeer op de juiste plaats</a:t>
            </a:r>
          </a:p>
        </p:txBody>
      </p:sp>
    </p:spTree>
    <p:extLst>
      <p:ext uri="{BB962C8B-B14F-4D97-AF65-F5344CB8AC3E}">
        <p14:creationId xmlns:p14="http://schemas.microsoft.com/office/powerpoint/2010/main" val="202054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6457384-8A0B-EF45-9D28-FF5C3BA87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169" y="307627"/>
            <a:ext cx="9409454" cy="868838"/>
          </a:xfrm>
        </p:spPr>
        <p:txBody>
          <a:bodyPr>
            <a:normAutofit/>
          </a:bodyPr>
          <a:lstStyle/>
          <a:p>
            <a:r>
              <a:rPr lang="nl-BE" dirty="0"/>
              <a:t>Wat vooraf ging</a:t>
            </a:r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BDADCCB2-54EB-5F47-A620-14271B77801A}"/>
              </a:ext>
            </a:extLst>
          </p:cNvPr>
          <p:cNvSpPr/>
          <p:nvPr/>
        </p:nvSpPr>
        <p:spPr>
          <a:xfrm>
            <a:off x="-1350" y="1529717"/>
            <a:ext cx="3448743" cy="2916679"/>
          </a:xfrm>
          <a:custGeom>
            <a:avLst/>
            <a:gdLst>
              <a:gd name="connsiteX0" fmla="*/ 0 w 1988820"/>
              <a:gd name="connsiteY0" fmla="*/ 0 h 1714500"/>
              <a:gd name="connsiteX1" fmla="*/ 316238 w 1988820"/>
              <a:gd name="connsiteY1" fmla="*/ 0 h 1714500"/>
              <a:gd name="connsiteX2" fmla="*/ 396240 w 1988820"/>
              <a:gd name="connsiteY2" fmla="*/ 0 h 1714500"/>
              <a:gd name="connsiteX3" fmla="*/ 1687822 w 1988820"/>
              <a:gd name="connsiteY3" fmla="*/ 0 h 1714500"/>
              <a:gd name="connsiteX4" fmla="*/ 1988820 w 1988820"/>
              <a:gd name="connsiteY4" fmla="*/ 300998 h 1714500"/>
              <a:gd name="connsiteX5" fmla="*/ 1988820 w 1988820"/>
              <a:gd name="connsiteY5" fmla="*/ 1413502 h 1714500"/>
              <a:gd name="connsiteX6" fmla="*/ 1687822 w 1988820"/>
              <a:gd name="connsiteY6" fmla="*/ 1714500 h 1714500"/>
              <a:gd name="connsiteX7" fmla="*/ 396240 w 1988820"/>
              <a:gd name="connsiteY7" fmla="*/ 1714500 h 1714500"/>
              <a:gd name="connsiteX8" fmla="*/ 316238 w 1988820"/>
              <a:gd name="connsiteY8" fmla="*/ 1714500 h 1714500"/>
              <a:gd name="connsiteX9" fmla="*/ 0 w 1988820"/>
              <a:gd name="connsiteY9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8820" h="1714500">
                <a:moveTo>
                  <a:pt x="0" y="0"/>
                </a:moveTo>
                <a:lnTo>
                  <a:pt x="316238" y="0"/>
                </a:lnTo>
                <a:lnTo>
                  <a:pt x="396240" y="0"/>
                </a:lnTo>
                <a:lnTo>
                  <a:pt x="1687822" y="0"/>
                </a:lnTo>
                <a:cubicBezTo>
                  <a:pt x="1854059" y="0"/>
                  <a:pt x="1988820" y="134761"/>
                  <a:pt x="1988820" y="300998"/>
                </a:cubicBezTo>
                <a:lnTo>
                  <a:pt x="1988820" y="1413502"/>
                </a:lnTo>
                <a:cubicBezTo>
                  <a:pt x="1988820" y="1579739"/>
                  <a:pt x="1854059" y="1714500"/>
                  <a:pt x="1687822" y="1714500"/>
                </a:cubicBezTo>
                <a:lnTo>
                  <a:pt x="396240" y="1714500"/>
                </a:lnTo>
                <a:lnTo>
                  <a:pt x="316238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sz="1600" b="1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nl-NL" sz="1600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Testopstelling éénrichtingsverkeer</a:t>
            </a:r>
          </a:p>
          <a:p>
            <a:pPr algn="ctr"/>
            <a:endParaRPr lang="nl-NL" sz="1600" b="1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endParaRPr lang="nl-NL" sz="1600" b="1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endParaRPr lang="nl-NL" sz="1600" b="1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endParaRPr lang="nl-NL" sz="1600" b="1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endParaRPr lang="nl-NL" sz="1600" b="1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endParaRPr lang="nl-NL" sz="1600" b="1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endParaRPr lang="nl-NL" sz="1600" b="1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endParaRPr lang="nl-NL" sz="1600" b="1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endParaRPr lang="nl-NL" sz="1600" b="1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endParaRPr lang="nl-NL" sz="1600" b="1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endParaRPr lang="nl-BE" sz="1600" b="1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Vrije vorm 7">
            <a:extLst>
              <a:ext uri="{FF2B5EF4-FFF2-40B4-BE49-F238E27FC236}">
                <a16:creationId xmlns:a16="http://schemas.microsoft.com/office/drawing/2014/main" id="{C30A851F-2A54-3D44-A073-1E6400ED2836}"/>
              </a:ext>
            </a:extLst>
          </p:cNvPr>
          <p:cNvSpPr/>
          <p:nvPr/>
        </p:nvSpPr>
        <p:spPr>
          <a:xfrm>
            <a:off x="3581400" y="1621361"/>
            <a:ext cx="3586655" cy="2722607"/>
          </a:xfrm>
          <a:custGeom>
            <a:avLst/>
            <a:gdLst>
              <a:gd name="connsiteX0" fmla="*/ 0 w 1988820"/>
              <a:gd name="connsiteY0" fmla="*/ 0 h 1714500"/>
              <a:gd name="connsiteX1" fmla="*/ 316238 w 1988820"/>
              <a:gd name="connsiteY1" fmla="*/ 0 h 1714500"/>
              <a:gd name="connsiteX2" fmla="*/ 396240 w 1988820"/>
              <a:gd name="connsiteY2" fmla="*/ 0 h 1714500"/>
              <a:gd name="connsiteX3" fmla="*/ 1687822 w 1988820"/>
              <a:gd name="connsiteY3" fmla="*/ 0 h 1714500"/>
              <a:gd name="connsiteX4" fmla="*/ 1988820 w 1988820"/>
              <a:gd name="connsiteY4" fmla="*/ 300998 h 1714500"/>
              <a:gd name="connsiteX5" fmla="*/ 1988820 w 1988820"/>
              <a:gd name="connsiteY5" fmla="*/ 1413502 h 1714500"/>
              <a:gd name="connsiteX6" fmla="*/ 1687822 w 1988820"/>
              <a:gd name="connsiteY6" fmla="*/ 1714500 h 1714500"/>
              <a:gd name="connsiteX7" fmla="*/ 396240 w 1988820"/>
              <a:gd name="connsiteY7" fmla="*/ 1714500 h 1714500"/>
              <a:gd name="connsiteX8" fmla="*/ 316238 w 1988820"/>
              <a:gd name="connsiteY8" fmla="*/ 1714500 h 1714500"/>
              <a:gd name="connsiteX9" fmla="*/ 0 w 1988820"/>
              <a:gd name="connsiteY9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8820" h="1714500">
                <a:moveTo>
                  <a:pt x="0" y="0"/>
                </a:moveTo>
                <a:lnTo>
                  <a:pt x="316238" y="0"/>
                </a:lnTo>
                <a:lnTo>
                  <a:pt x="396240" y="0"/>
                </a:lnTo>
                <a:lnTo>
                  <a:pt x="1687822" y="0"/>
                </a:lnTo>
                <a:cubicBezTo>
                  <a:pt x="1854059" y="0"/>
                  <a:pt x="1988820" y="134761"/>
                  <a:pt x="1988820" y="300998"/>
                </a:cubicBezTo>
                <a:lnTo>
                  <a:pt x="1988820" y="1413502"/>
                </a:lnTo>
                <a:cubicBezTo>
                  <a:pt x="1988820" y="1579739"/>
                  <a:pt x="1854059" y="1714500"/>
                  <a:pt x="1687822" y="1714500"/>
                </a:cubicBezTo>
                <a:lnTo>
                  <a:pt x="396240" y="1714500"/>
                </a:lnTo>
                <a:lnTo>
                  <a:pt x="316238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>
              <a:lnSpc>
                <a:spcPct val="110000"/>
              </a:lnSpc>
              <a:spcAft>
                <a:spcPts val="600"/>
              </a:spcAft>
            </a:pPr>
            <a:r>
              <a:rPr lang="nl-BE" sz="1600" dirty="0">
                <a:solidFill>
                  <a:schemeClr val="tx1"/>
                </a:solidFill>
              </a:rPr>
              <a:t>Voorstel 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tx1"/>
                </a:solidFill>
              </a:rPr>
              <a:t>Knip op de Kattebroekstraat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tx1"/>
                </a:solidFill>
              </a:rPr>
              <a:t> Eénrichtingsverkeer in de Kasterlindenstraat en de Dilbeekstraat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B9DE486-F2FB-1B47-8E16-1271A341F7FA}"/>
              </a:ext>
            </a:extLst>
          </p:cNvPr>
          <p:cNvSpPr txBox="1"/>
          <p:nvPr/>
        </p:nvSpPr>
        <p:spPr>
          <a:xfrm>
            <a:off x="-15077" y="1028452"/>
            <a:ext cx="1807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chemeClr val="tx2"/>
                </a:solidFill>
              </a:rPr>
              <a:t>November 2019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52F9681B-E3E3-3346-AB6D-F45B62FA9648}"/>
              </a:ext>
            </a:extLst>
          </p:cNvPr>
          <p:cNvSpPr txBox="1"/>
          <p:nvPr/>
        </p:nvSpPr>
        <p:spPr>
          <a:xfrm>
            <a:off x="3683129" y="991799"/>
            <a:ext cx="164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tx2"/>
                </a:solidFill>
              </a:rPr>
              <a:t>Juli 2020 </a:t>
            </a:r>
          </a:p>
        </p:txBody>
      </p:sp>
      <p:sp>
        <p:nvSpPr>
          <p:cNvPr id="19" name="Driehoek 18">
            <a:extLst>
              <a:ext uri="{FF2B5EF4-FFF2-40B4-BE49-F238E27FC236}">
                <a16:creationId xmlns:a16="http://schemas.microsoft.com/office/drawing/2014/main" id="{B9953345-3B2A-EF44-BF2B-EAB9C9F74CD6}"/>
              </a:ext>
            </a:extLst>
          </p:cNvPr>
          <p:cNvSpPr/>
          <p:nvPr/>
        </p:nvSpPr>
        <p:spPr>
          <a:xfrm rot="10800000">
            <a:off x="73549" y="4475732"/>
            <a:ext cx="400304" cy="281916"/>
          </a:xfrm>
          <a:prstGeom prst="triangl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424CEBA-1622-274A-B957-34AE3E5FF242}"/>
              </a:ext>
            </a:extLst>
          </p:cNvPr>
          <p:cNvSpPr txBox="1"/>
          <p:nvPr/>
        </p:nvSpPr>
        <p:spPr>
          <a:xfrm>
            <a:off x="14256" y="4757648"/>
            <a:ext cx="2558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chemeClr val="tx2"/>
                </a:solidFill>
              </a:rPr>
              <a:t>Kattebroekstraat was hiermee niet geholpen </a:t>
            </a:r>
          </a:p>
          <a:p>
            <a:endParaRPr lang="nl-BE" sz="1600" dirty="0">
              <a:solidFill>
                <a:schemeClr val="tx2"/>
              </a:solidFill>
            </a:endParaRPr>
          </a:p>
          <a:p>
            <a:r>
              <a:rPr lang="nl-BE" sz="1600" dirty="0">
                <a:solidFill>
                  <a:schemeClr val="tx2"/>
                </a:solidFill>
              </a:rPr>
              <a:t>Negatieve impact op de Kerselaarstraat</a:t>
            </a:r>
          </a:p>
        </p:txBody>
      </p:sp>
      <p:sp>
        <p:nvSpPr>
          <p:cNvPr id="20" name="Driehoek 19">
            <a:extLst>
              <a:ext uri="{FF2B5EF4-FFF2-40B4-BE49-F238E27FC236}">
                <a16:creationId xmlns:a16="http://schemas.microsoft.com/office/drawing/2014/main" id="{6DE69B69-4D9C-DB40-8127-146F278F0DE4}"/>
              </a:ext>
            </a:extLst>
          </p:cNvPr>
          <p:cNvSpPr/>
          <p:nvPr/>
        </p:nvSpPr>
        <p:spPr>
          <a:xfrm rot="10800000">
            <a:off x="3738227" y="4475732"/>
            <a:ext cx="400304" cy="281916"/>
          </a:xfrm>
          <a:prstGeom prst="triangl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86ECE46D-5761-004D-A312-9745E9954844}"/>
              </a:ext>
            </a:extLst>
          </p:cNvPr>
          <p:cNvSpPr txBox="1"/>
          <p:nvPr/>
        </p:nvSpPr>
        <p:spPr>
          <a:xfrm>
            <a:off x="3581400" y="4906219"/>
            <a:ext cx="2558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tx2"/>
                </a:solidFill>
              </a:rPr>
              <a:t>Geen akkoord met Sint-Agatha-Berchem</a:t>
            </a:r>
            <a:endParaRPr lang="nl-BE" sz="1600" dirty="0">
              <a:solidFill>
                <a:schemeClr val="tx2"/>
              </a:solidFill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66F103AE-D2AF-481E-BFA6-47FF9938B9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73549" y="2007502"/>
            <a:ext cx="3263436" cy="1954898"/>
          </a:xfrm>
          <a:prstGeom prst="rect">
            <a:avLst/>
          </a:prstGeom>
        </p:spPr>
      </p:pic>
      <p:sp>
        <p:nvSpPr>
          <p:cNvPr id="17" name="Vrije vorm 7">
            <a:extLst>
              <a:ext uri="{FF2B5EF4-FFF2-40B4-BE49-F238E27FC236}">
                <a16:creationId xmlns:a16="http://schemas.microsoft.com/office/drawing/2014/main" id="{1B792367-5642-4BBA-96F4-7883CDC4891F}"/>
              </a:ext>
            </a:extLst>
          </p:cNvPr>
          <p:cNvSpPr/>
          <p:nvPr/>
        </p:nvSpPr>
        <p:spPr>
          <a:xfrm>
            <a:off x="7619590" y="1427912"/>
            <a:ext cx="3448743" cy="3071770"/>
          </a:xfrm>
          <a:custGeom>
            <a:avLst/>
            <a:gdLst>
              <a:gd name="connsiteX0" fmla="*/ 0 w 1988820"/>
              <a:gd name="connsiteY0" fmla="*/ 0 h 1714500"/>
              <a:gd name="connsiteX1" fmla="*/ 316238 w 1988820"/>
              <a:gd name="connsiteY1" fmla="*/ 0 h 1714500"/>
              <a:gd name="connsiteX2" fmla="*/ 396240 w 1988820"/>
              <a:gd name="connsiteY2" fmla="*/ 0 h 1714500"/>
              <a:gd name="connsiteX3" fmla="*/ 1687822 w 1988820"/>
              <a:gd name="connsiteY3" fmla="*/ 0 h 1714500"/>
              <a:gd name="connsiteX4" fmla="*/ 1988820 w 1988820"/>
              <a:gd name="connsiteY4" fmla="*/ 300998 h 1714500"/>
              <a:gd name="connsiteX5" fmla="*/ 1988820 w 1988820"/>
              <a:gd name="connsiteY5" fmla="*/ 1413502 h 1714500"/>
              <a:gd name="connsiteX6" fmla="*/ 1687822 w 1988820"/>
              <a:gd name="connsiteY6" fmla="*/ 1714500 h 1714500"/>
              <a:gd name="connsiteX7" fmla="*/ 396240 w 1988820"/>
              <a:gd name="connsiteY7" fmla="*/ 1714500 h 1714500"/>
              <a:gd name="connsiteX8" fmla="*/ 316238 w 1988820"/>
              <a:gd name="connsiteY8" fmla="*/ 1714500 h 1714500"/>
              <a:gd name="connsiteX9" fmla="*/ 0 w 1988820"/>
              <a:gd name="connsiteY9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8820" h="1714500">
                <a:moveTo>
                  <a:pt x="0" y="0"/>
                </a:moveTo>
                <a:lnTo>
                  <a:pt x="316238" y="0"/>
                </a:lnTo>
                <a:lnTo>
                  <a:pt x="396240" y="0"/>
                </a:lnTo>
                <a:lnTo>
                  <a:pt x="1687822" y="0"/>
                </a:lnTo>
                <a:cubicBezTo>
                  <a:pt x="1854059" y="0"/>
                  <a:pt x="1988820" y="134761"/>
                  <a:pt x="1988820" y="300998"/>
                </a:cubicBezTo>
                <a:lnTo>
                  <a:pt x="1988820" y="1413502"/>
                </a:lnTo>
                <a:cubicBezTo>
                  <a:pt x="1988820" y="1579739"/>
                  <a:pt x="1854059" y="1714500"/>
                  <a:pt x="1687822" y="1714500"/>
                </a:cubicBezTo>
                <a:lnTo>
                  <a:pt x="396240" y="1714500"/>
                </a:lnTo>
                <a:lnTo>
                  <a:pt x="316238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>
              <a:lnSpc>
                <a:spcPct val="110000"/>
              </a:lnSpc>
              <a:spcAft>
                <a:spcPts val="600"/>
              </a:spcAft>
            </a:pPr>
            <a:r>
              <a:rPr lang="nl-BE" sz="1600" dirty="0">
                <a:solidFill>
                  <a:schemeClr val="tx1"/>
                </a:solidFill>
              </a:rPr>
              <a:t>Sint-Agatha-Berchem beslist om zelf éénrichting in te voeren op de Dilbeekstraat</a:t>
            </a:r>
          </a:p>
          <a:p>
            <a:pPr lvl="0">
              <a:lnSpc>
                <a:spcPct val="110000"/>
              </a:lnSpc>
              <a:spcAft>
                <a:spcPts val="600"/>
              </a:spcAft>
            </a:pPr>
            <a:endParaRPr lang="nl-BE" sz="1600" dirty="0">
              <a:solidFill>
                <a:schemeClr val="tx1"/>
              </a:solidFill>
            </a:endParaRPr>
          </a:p>
          <a:p>
            <a:pPr lvl="0">
              <a:lnSpc>
                <a:spcPct val="110000"/>
              </a:lnSpc>
              <a:spcAft>
                <a:spcPts val="600"/>
              </a:spcAft>
            </a:pPr>
            <a:endParaRPr lang="nl-BE" sz="1600" dirty="0">
              <a:solidFill>
                <a:schemeClr val="tx1"/>
              </a:solidFill>
            </a:endParaRPr>
          </a:p>
          <a:p>
            <a:pPr lvl="0">
              <a:lnSpc>
                <a:spcPct val="110000"/>
              </a:lnSpc>
              <a:spcAft>
                <a:spcPts val="600"/>
              </a:spcAft>
            </a:pPr>
            <a:endParaRPr lang="nl-BE" sz="1600" dirty="0">
              <a:solidFill>
                <a:schemeClr val="tx1"/>
              </a:solidFill>
            </a:endParaRPr>
          </a:p>
          <a:p>
            <a:pPr lvl="0">
              <a:lnSpc>
                <a:spcPct val="110000"/>
              </a:lnSpc>
              <a:spcAft>
                <a:spcPts val="600"/>
              </a:spcAft>
            </a:pPr>
            <a:endParaRPr lang="nl-BE" sz="1600" dirty="0">
              <a:solidFill>
                <a:schemeClr val="tx1"/>
              </a:solidFill>
            </a:endParaRPr>
          </a:p>
          <a:p>
            <a:pPr lvl="0">
              <a:lnSpc>
                <a:spcPct val="110000"/>
              </a:lnSpc>
              <a:spcAft>
                <a:spcPts val="600"/>
              </a:spcAft>
            </a:pPr>
            <a:r>
              <a:rPr lang="nl-BE" sz="1600" dirty="0">
                <a:solidFill>
                  <a:schemeClr val="tx1"/>
                </a:solidFill>
              </a:rPr>
              <a:t>Beslissing opstart ANPR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F088CA03-DFA6-48DD-AF56-C1FC2E8B6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705" y="2342337"/>
            <a:ext cx="1964164" cy="1508571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9D81CDDA-BB5D-441C-ABC2-BA89DAA9BEF2}"/>
              </a:ext>
            </a:extLst>
          </p:cNvPr>
          <p:cNvSpPr txBox="1"/>
          <p:nvPr/>
        </p:nvSpPr>
        <p:spPr>
          <a:xfrm>
            <a:off x="7660416" y="1044259"/>
            <a:ext cx="206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tx2"/>
                </a:solidFill>
              </a:rPr>
              <a:t>November 2020 </a:t>
            </a:r>
          </a:p>
        </p:txBody>
      </p:sp>
      <p:sp>
        <p:nvSpPr>
          <p:cNvPr id="16" name="Driehoek 19">
            <a:extLst>
              <a:ext uri="{FF2B5EF4-FFF2-40B4-BE49-F238E27FC236}">
                <a16:creationId xmlns:a16="http://schemas.microsoft.com/office/drawing/2014/main" id="{FEFD6482-0F87-4D7B-9BB3-90C3D0AFCAA4}"/>
              </a:ext>
            </a:extLst>
          </p:cNvPr>
          <p:cNvSpPr/>
          <p:nvPr/>
        </p:nvSpPr>
        <p:spPr>
          <a:xfrm rot="10800000">
            <a:off x="7693701" y="4514255"/>
            <a:ext cx="400304" cy="281916"/>
          </a:xfrm>
          <a:prstGeom prst="triangl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535189D3-5956-4D50-B3B3-FD90DCABC712}"/>
              </a:ext>
            </a:extLst>
          </p:cNvPr>
          <p:cNvSpPr txBox="1"/>
          <p:nvPr/>
        </p:nvSpPr>
        <p:spPr>
          <a:xfrm>
            <a:off x="7619590" y="4899163"/>
            <a:ext cx="2558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tx2"/>
                </a:solidFill>
              </a:rPr>
              <a:t>Thaborstraat en De Bergen krijgen nu nog meer te slikken</a:t>
            </a:r>
            <a:endParaRPr lang="nl-BE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9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  <p:bldP spid="15" grpId="0"/>
      <p:bldP spid="19" grpId="0" animBg="1"/>
      <p:bldP spid="3" grpId="0"/>
      <p:bldP spid="20" grpId="0" animBg="1"/>
      <p:bldP spid="21" grpId="0"/>
      <p:bldP spid="17" grpId="0" animBg="1"/>
      <p:bldP spid="22" grpId="0"/>
      <p:bldP spid="16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CCD15FA-0EE9-D84B-987F-AA0804520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7</a:t>
            </a:fld>
            <a:r>
              <a:rPr lang="nl-BE"/>
              <a:t> </a:t>
            </a:r>
            <a:r>
              <a:rPr lang="nl-BE">
                <a:cs typeface="Arial" panose="020B0604020202020204" pitchFamily="34" charset="0"/>
              </a:rPr>
              <a:t>● Minder verkeer, beter wonen</a:t>
            </a:r>
            <a:endParaRPr lang="nl-BE" dirty="0"/>
          </a:p>
        </p:txBody>
      </p:sp>
      <p:pic>
        <p:nvPicPr>
          <p:cNvPr id="7" name="Tijdelijke aanduiding voor afbeelding 6" descr="Afbeelding met gras, boom, buiten, park&#10;&#10;Automatisch gegenereerde beschrijving">
            <a:extLst>
              <a:ext uri="{FF2B5EF4-FFF2-40B4-BE49-F238E27FC236}">
                <a16:creationId xmlns:a16="http://schemas.microsoft.com/office/drawing/2014/main" id="{5A868784-63A1-CA49-B0AA-AD4DA699430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-156" r="46327" b="156"/>
          <a:stretch/>
        </p:blipFill>
        <p:spPr>
          <a:xfrm>
            <a:off x="6106799" y="-9525"/>
            <a:ext cx="5826429" cy="6116400"/>
          </a:xfrm>
        </p:spPr>
      </p:pic>
      <p:sp>
        <p:nvSpPr>
          <p:cNvPr id="4" name="Ondertitel 3">
            <a:extLst>
              <a:ext uri="{FF2B5EF4-FFF2-40B4-BE49-F238E27FC236}">
                <a16:creationId xmlns:a16="http://schemas.microsoft.com/office/drawing/2014/main" id="{14F4EE0C-F77F-7848-9F18-0CD90BED1C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We schroeven het toenemend sluipverkeer terug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41DDE33-9829-5843-ABB8-E363C717D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Minder verkeer, </a:t>
            </a:r>
            <a:br>
              <a:rPr lang="nl-BE" dirty="0"/>
            </a:br>
            <a:r>
              <a:rPr lang="nl-BE" dirty="0"/>
              <a:t>beter wonen</a:t>
            </a:r>
          </a:p>
        </p:txBody>
      </p:sp>
    </p:spTree>
    <p:extLst>
      <p:ext uri="{BB962C8B-B14F-4D97-AF65-F5344CB8AC3E}">
        <p14:creationId xmlns:p14="http://schemas.microsoft.com/office/powerpoint/2010/main" val="2836873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2B201DC-D98A-4642-9B16-B256BD2EC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8</a:t>
            </a:fld>
            <a:r>
              <a:rPr lang="nl-BE"/>
              <a:t> </a:t>
            </a:r>
            <a:r>
              <a:rPr lang="nl-BE">
                <a:solidFill>
                  <a:schemeClr val="tx1"/>
                </a:solidFill>
                <a:cs typeface="Arial" panose="020B0604020202020204" pitchFamily="34" charset="0"/>
              </a:rPr>
              <a:t>●</a:t>
            </a:r>
            <a:r>
              <a:rPr lang="nl-BE">
                <a:cs typeface="Arial" panose="020B0604020202020204" pitchFamily="34" charset="0"/>
              </a:rPr>
              <a:t> Minder verkeer, beter wonen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90DB5F-1C0D-864C-86DA-74137DF13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25148" y="1948544"/>
            <a:ext cx="8083763" cy="3407002"/>
          </a:xfrm>
        </p:spPr>
        <p:txBody>
          <a:bodyPr>
            <a:normAutofit/>
          </a:bodyPr>
          <a:lstStyle/>
          <a:p>
            <a:r>
              <a:rPr lang="nl-BE" sz="1800" dirty="0"/>
              <a:t>GEEN DOORGAAND VERKEER</a:t>
            </a:r>
          </a:p>
          <a:p>
            <a:r>
              <a:rPr lang="nl-BE" sz="2000" b="0" dirty="0"/>
              <a:t>in de Berchemstraat en de Kattebroekstraat tijdens de piekuren op werkdagen:</a:t>
            </a:r>
          </a:p>
          <a:p>
            <a:r>
              <a:rPr lang="nl-BE" sz="2000" b="0" dirty="0"/>
              <a:t>• van 6u30 tot 9u30</a:t>
            </a:r>
          </a:p>
          <a:p>
            <a:r>
              <a:rPr lang="nl-BE" sz="2000" b="0" dirty="0"/>
              <a:t>• van 15u30 tot 19u</a:t>
            </a:r>
          </a:p>
          <a:p>
            <a:endParaRPr lang="nl-BE" sz="2400" dirty="0"/>
          </a:p>
          <a:p>
            <a:r>
              <a:rPr lang="nl-BE" sz="2400" dirty="0"/>
              <a:t>Camera’s </a:t>
            </a:r>
            <a:r>
              <a:rPr lang="nl-BE" sz="2400" b="0" dirty="0"/>
              <a:t>registreren tijdens deze uren alle doorrijdende wagens</a:t>
            </a:r>
          </a:p>
          <a:p>
            <a:endParaRPr lang="nl-BE" sz="24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AFD9E49-8FA3-CA42-BBB0-AEDEB1D7B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BE" sz="2400" dirty="0"/>
              <a:t>Hoe?</a:t>
            </a:r>
            <a:br>
              <a:rPr lang="nl-BE" sz="2400" dirty="0"/>
            </a:br>
            <a:r>
              <a:rPr lang="nl-BE" sz="2400" dirty="0"/>
              <a:t>We weren doorgaand verkeer, lokaal verkeer blijft welkom</a:t>
            </a:r>
            <a:br>
              <a:rPr lang="nl-BE" sz="2400" dirty="0"/>
            </a:br>
            <a:endParaRPr lang="nl-BE" sz="2400" dirty="0"/>
          </a:p>
        </p:txBody>
      </p:sp>
      <p:pic>
        <p:nvPicPr>
          <p:cNvPr id="6" name="Graphic 5" descr="Spiraalkalender silhouet">
            <a:extLst>
              <a:ext uri="{FF2B5EF4-FFF2-40B4-BE49-F238E27FC236}">
                <a16:creationId xmlns:a16="http://schemas.microsoft.com/office/drawing/2014/main" id="{6FFC00A4-89CF-B84C-B212-EFFE66A39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1749713"/>
            <a:ext cx="1436553" cy="125185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E46BB48-06BD-FF45-8341-51F4B013D330}"/>
              </a:ext>
            </a:extLst>
          </p:cNvPr>
          <p:cNvSpPr txBox="1"/>
          <p:nvPr/>
        </p:nvSpPr>
        <p:spPr>
          <a:xfrm>
            <a:off x="1099457" y="2211537"/>
            <a:ext cx="967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>
                <a:solidFill>
                  <a:schemeClr val="tx2"/>
                </a:solidFill>
              </a:rPr>
              <a:t>SEPT</a:t>
            </a:r>
          </a:p>
          <a:p>
            <a:pPr algn="ctr"/>
            <a:r>
              <a:rPr lang="nl-BE" sz="1400" dirty="0">
                <a:solidFill>
                  <a:schemeClr val="tx2"/>
                </a:solidFill>
              </a:rPr>
              <a:t>2021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35A260F-DB97-C844-BD8F-EF331BEFA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57" y="3993967"/>
            <a:ext cx="973760" cy="97376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A186CA5-0765-4F71-8C38-54502C984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3" y="3910027"/>
            <a:ext cx="2248388" cy="127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38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7EA4F4A-34C6-AC4F-9529-68060C792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5688B-8D83-46AE-9FD5-0C0E29328F4B}" type="slidenum">
              <a:rPr lang="nl-BE" smtClean="0"/>
              <a:pPr/>
              <a:t>9</a:t>
            </a:fld>
            <a:r>
              <a:rPr lang="nl-BE"/>
              <a:t> </a:t>
            </a:r>
            <a:r>
              <a:rPr lang="nl-BE">
                <a:solidFill>
                  <a:schemeClr val="tx1"/>
                </a:solidFill>
                <a:cs typeface="Arial" panose="020B0604020202020204" pitchFamily="34" charset="0"/>
              </a:rPr>
              <a:t>●</a:t>
            </a:r>
            <a:r>
              <a:rPr lang="nl-BE">
                <a:cs typeface="Arial" panose="020B0604020202020204" pitchFamily="34" charset="0"/>
              </a:rPr>
              <a:t> Minder verkeer, beter wonen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712833-5B7D-F246-9100-07539E168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93" y="369804"/>
            <a:ext cx="1029252" cy="102925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5E0EA5F0-3679-6F48-9E85-74C368AD91CA}"/>
              </a:ext>
            </a:extLst>
          </p:cNvPr>
          <p:cNvSpPr/>
          <p:nvPr/>
        </p:nvSpPr>
        <p:spPr>
          <a:xfrm>
            <a:off x="363749" y="1920879"/>
            <a:ext cx="449248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2"/>
                </a:solidFill>
              </a:rPr>
              <a:t>In de </a:t>
            </a:r>
            <a:r>
              <a:rPr lang="nl-BE" b="1" dirty="0">
                <a:solidFill>
                  <a:schemeClr val="tx2"/>
                </a:solidFill>
              </a:rPr>
              <a:t>Kattebroekstraat</a:t>
            </a:r>
            <a:r>
              <a:rPr lang="nl-BE" dirty="0">
                <a:solidFill>
                  <a:schemeClr val="tx2"/>
                </a:solidFill>
              </a:rPr>
              <a:t> tussen de V. Van </a:t>
            </a:r>
            <a:r>
              <a:rPr lang="nl-BE" dirty="0" err="1">
                <a:solidFill>
                  <a:schemeClr val="tx2"/>
                </a:solidFill>
              </a:rPr>
              <a:t>Malderlaan</a:t>
            </a:r>
            <a:r>
              <a:rPr lang="nl-BE" dirty="0">
                <a:solidFill>
                  <a:schemeClr val="tx2"/>
                </a:solidFill>
              </a:rPr>
              <a:t> en de Oude </a:t>
            </a:r>
            <a:r>
              <a:rPr lang="nl-BE" dirty="0" err="1">
                <a:solidFill>
                  <a:schemeClr val="tx2"/>
                </a:solidFill>
              </a:rPr>
              <a:t>Eikelenberg</a:t>
            </a:r>
            <a:endParaRPr lang="nl-BE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2"/>
                </a:solidFill>
              </a:rPr>
              <a:t>In de </a:t>
            </a:r>
            <a:r>
              <a:rPr lang="nl-BE" b="1" dirty="0">
                <a:solidFill>
                  <a:schemeClr val="tx2"/>
                </a:solidFill>
              </a:rPr>
              <a:t>Berchemstraat</a:t>
            </a:r>
            <a:r>
              <a:rPr lang="nl-BE" dirty="0">
                <a:solidFill>
                  <a:schemeClr val="tx2"/>
                </a:solidFill>
              </a:rPr>
              <a:t> tussen de H. </a:t>
            </a:r>
            <a:r>
              <a:rPr lang="nl-BE" dirty="0" err="1">
                <a:solidFill>
                  <a:schemeClr val="tx2"/>
                </a:solidFill>
              </a:rPr>
              <a:t>Moeremanslaan</a:t>
            </a:r>
            <a:r>
              <a:rPr lang="nl-BE" dirty="0">
                <a:solidFill>
                  <a:schemeClr val="tx2"/>
                </a:solidFill>
              </a:rPr>
              <a:t> en het rondpunt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b="1" dirty="0">
                <a:solidFill>
                  <a:schemeClr val="tx2"/>
                </a:solidFill>
              </a:rPr>
              <a:t>Enkel tijdens spitsuren op werkdagen</a:t>
            </a:r>
            <a:r>
              <a:rPr lang="nl-BE" dirty="0">
                <a:solidFill>
                  <a:schemeClr val="tx2"/>
                </a:solidFill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2"/>
                </a:solidFill>
              </a:rPr>
              <a:t>6u30 tot 9u30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2"/>
                </a:solidFill>
              </a:rPr>
              <a:t>15u30 tot 19u00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2"/>
                </a:solidFill>
              </a:rPr>
              <a:t>Gekoppeld aan </a:t>
            </a:r>
            <a:r>
              <a:rPr lang="nl-BE" b="1" dirty="0">
                <a:solidFill>
                  <a:schemeClr val="tx2"/>
                </a:solidFill>
              </a:rPr>
              <a:t>vergunningen</a:t>
            </a:r>
          </a:p>
          <a:p>
            <a:endParaRPr lang="nl-BE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2"/>
                </a:solidFill>
              </a:rPr>
              <a:t>Doorrijden = </a:t>
            </a:r>
            <a:r>
              <a:rPr lang="nl-BE" b="1" dirty="0">
                <a:solidFill>
                  <a:schemeClr val="tx2"/>
                </a:solidFill>
              </a:rPr>
              <a:t>Gas-boete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BE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>
              <a:solidFill>
                <a:schemeClr val="tx2"/>
              </a:solidFill>
            </a:endParaRPr>
          </a:p>
          <a:p>
            <a:endParaRPr lang="nl-BE" dirty="0">
              <a:solidFill>
                <a:schemeClr val="tx2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3AEBC6B-B34D-4DFA-837F-F7A1DB8F3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641" y="0"/>
            <a:ext cx="7389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7306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DILBEEK">
      <a:dk1>
        <a:srgbClr val="FFFFFF"/>
      </a:dk1>
      <a:lt1>
        <a:srgbClr val="000000"/>
      </a:lt1>
      <a:dk2>
        <a:srgbClr val="006B84"/>
      </a:dk2>
      <a:lt2>
        <a:srgbClr val="F2BD00"/>
      </a:lt2>
      <a:accent1>
        <a:srgbClr val="87D0A4"/>
      </a:accent1>
      <a:accent2>
        <a:srgbClr val="9AD055"/>
      </a:accent2>
      <a:accent3>
        <a:srgbClr val="FF4900"/>
      </a:accent3>
      <a:accent4>
        <a:srgbClr val="A43D1D"/>
      </a:accent4>
      <a:accent5>
        <a:srgbClr val="0E3250"/>
      </a:accent5>
      <a:accent6>
        <a:srgbClr val="83114E"/>
      </a:accent6>
      <a:hlink>
        <a:srgbClr val="0081A3"/>
      </a:hlink>
      <a:folHlink>
        <a:srgbClr val="006F2F"/>
      </a:folHlink>
    </a:clrScheme>
    <a:fontScheme name="DILBEE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4814CDED56234685A215CC215D44FA" ma:contentTypeVersion="13" ma:contentTypeDescription="Een nieuw document maken." ma:contentTypeScope="" ma:versionID="3d7675eedeea342598bb0e9ea6c18583">
  <xsd:schema xmlns:xsd="http://www.w3.org/2001/XMLSchema" xmlns:xs="http://www.w3.org/2001/XMLSchema" xmlns:p="http://schemas.microsoft.com/office/2006/metadata/properties" xmlns:ns2="0c683664-6331-4e56-aae8-727071062e54" xmlns:ns3="82b0c6d1-f926-4b33-8e47-6ad4e2ff352d" targetNamespace="http://schemas.microsoft.com/office/2006/metadata/properties" ma:root="true" ma:fieldsID="70fe73b8e7326de5fbedaa63f3e96e1c" ns2:_="" ns3:_="">
    <xsd:import namespace="0c683664-6331-4e56-aae8-727071062e54"/>
    <xsd:import namespace="82b0c6d1-f926-4b33-8e47-6ad4e2ff35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683664-6331-4e56-aae8-727071062e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b0c6d1-f926-4b33-8e47-6ad4e2ff352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84B4F4-7A57-4B60-B307-096399580B71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0c683664-6331-4e56-aae8-727071062e54"/>
    <ds:schemaRef ds:uri="http://www.w3.org/XML/1998/namespace"/>
    <ds:schemaRef ds:uri="http://schemas.openxmlformats.org/package/2006/metadata/core-properties"/>
    <ds:schemaRef ds:uri="82b0c6d1-f926-4b33-8e47-6ad4e2ff352d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1D9F51E-EE9B-400D-85D8-5720DEFF2E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389266-CDE0-4448-803A-ECC281B2E3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683664-6331-4e56-aae8-727071062e54"/>
    <ds:schemaRef ds:uri="82b0c6d1-f926-4b33-8e47-6ad4e2ff35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6485</TotalTime>
  <Words>1151</Words>
  <Application>Microsoft Office PowerPoint</Application>
  <PresentationFormat>Breedbeeld</PresentationFormat>
  <Paragraphs>242</Paragraphs>
  <Slides>29</Slides>
  <Notes>26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4" baseType="lpstr">
      <vt:lpstr>Arial</vt:lpstr>
      <vt:lpstr>Calibri</vt:lpstr>
      <vt:lpstr>Helvetica</vt:lpstr>
      <vt:lpstr>Poppins</vt:lpstr>
      <vt:lpstr>Kantoorthema</vt:lpstr>
      <vt:lpstr>PowerPoint-presentatie</vt:lpstr>
      <vt:lpstr>Voor we van start gaan</vt:lpstr>
      <vt:lpstr>Wat jullie ons vertelden…</vt:lpstr>
      <vt:lpstr>Aanleiding</vt:lpstr>
      <vt:lpstr>PowerPoint-presentatie</vt:lpstr>
      <vt:lpstr>Wat vooraf ging</vt:lpstr>
      <vt:lpstr>Minder verkeer,  beter wonen</vt:lpstr>
      <vt:lpstr>Hoe? We weren doorgaand verkeer, lokaal verkeer blijft welkom </vt:lpstr>
      <vt:lpstr>PowerPoint-presentatie</vt:lpstr>
      <vt:lpstr>Wat betekent dit voor…</vt:lpstr>
      <vt:lpstr>JE BLIJFT OP ELK MOMENT  WELKOM IN JE EIGEN STRAAT</vt:lpstr>
      <vt:lpstr>Wat betekent dit voor…</vt:lpstr>
      <vt:lpstr>Wat betekent dit voor jullie als bewoners in de omliggende straten?</vt:lpstr>
      <vt:lpstr>PowerPoint-presentatie</vt:lpstr>
      <vt:lpstr>PowerPoint-presentatie</vt:lpstr>
      <vt:lpstr>PowerPoint-presentatie</vt:lpstr>
      <vt:lpstr> </vt:lpstr>
      <vt:lpstr>PowerPoint-presentatie</vt:lpstr>
      <vt:lpstr>PowerPoint-presentatie</vt:lpstr>
      <vt:lpstr>Wat betekent dit voor…</vt:lpstr>
      <vt:lpstr>PowerPoint-presentatie</vt:lpstr>
      <vt:lpstr>Wat betekent dit voor…</vt:lpstr>
      <vt:lpstr>Wat betekent dit voor de Dilbekenaar?</vt:lpstr>
      <vt:lpstr>Volgende stappen</vt:lpstr>
      <vt:lpstr>Communicatiecampagne</vt:lpstr>
      <vt:lpstr>Tot slot…. Minder sluipverkeer, beter wonen </vt:lpstr>
      <vt:lpstr>Wil jij op de hoogte gehouden worden of ons contacteren?  Laat het ons weten!</vt:lpstr>
      <vt:lpstr>JOUW VRAGEN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Liesbeth Tempelaere</dc:creator>
  <cp:lastModifiedBy>Ilse Eylenbosch</cp:lastModifiedBy>
  <cp:revision>121</cp:revision>
  <dcterms:created xsi:type="dcterms:W3CDTF">2020-12-09T14:05:44Z</dcterms:created>
  <dcterms:modified xsi:type="dcterms:W3CDTF">2021-06-23T15:36:11Z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0x010100EB4814CDED56234685A215CC215D44FA</vt:lpwstr>
  </property>
</Properties>
</file>