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7" r:id="rId5"/>
    <p:sldId id="272" r:id="rId6"/>
    <p:sldId id="295" r:id="rId7"/>
    <p:sldId id="260" r:id="rId8"/>
    <p:sldId id="298" r:id="rId9"/>
    <p:sldId id="306" r:id="rId10"/>
    <p:sldId id="307" r:id="rId11"/>
    <p:sldId id="308" r:id="rId12"/>
    <p:sldId id="312" r:id="rId13"/>
    <p:sldId id="309" r:id="rId14"/>
    <p:sldId id="310" r:id="rId15"/>
    <p:sldId id="313" r:id="rId16"/>
    <p:sldId id="311" r:id="rId17"/>
    <p:sldId id="296" r:id="rId18"/>
    <p:sldId id="281" r:id="rId19"/>
    <p:sldId id="284" r:id="rId20"/>
    <p:sldId id="315" r:id="rId21"/>
    <p:sldId id="316" r:id="rId22"/>
    <p:sldId id="329" r:id="rId23"/>
    <p:sldId id="297" r:id="rId24"/>
    <p:sldId id="326" r:id="rId25"/>
    <p:sldId id="293" r:id="rId26"/>
    <p:sldId id="328" r:id="rId27"/>
    <p:sldId id="323" r:id="rId28"/>
    <p:sldId id="266" r:id="rId2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7716D-09B9-48E6-BBC1-F6979741C084}" v="1" dt="2023-04-12T12:27:45.14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71" autoAdjust="0"/>
  </p:normalViewPr>
  <p:slideViewPr>
    <p:cSldViewPr snapToGrid="0">
      <p:cViewPr varScale="1">
        <p:scale>
          <a:sx n="92" d="100"/>
          <a:sy n="92" d="100"/>
        </p:scale>
        <p:origin x="1194"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7811AF7-4BA6-4670-A3BA-A19EF7C9A1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16E06A3B-86B5-4962-A979-9D1557CC01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DB3BF0-96E1-46EC-9E63-EFB441377324}" type="datetimeFigureOut">
              <a:rPr lang="nl-BE" smtClean="0"/>
              <a:t>19/04/2023</a:t>
            </a:fld>
            <a:endParaRPr lang="nl-BE"/>
          </a:p>
        </p:txBody>
      </p:sp>
      <p:sp>
        <p:nvSpPr>
          <p:cNvPr id="4" name="Tijdelijke aanduiding voor voettekst 3">
            <a:extLst>
              <a:ext uri="{FF2B5EF4-FFF2-40B4-BE49-F238E27FC236}">
                <a16:creationId xmlns:a16="http://schemas.microsoft.com/office/drawing/2014/main" id="{0F6E3DF8-BB85-48DD-B59F-35DFAFE009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EB2BCA75-F41E-48BA-B05B-05190BE840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C8769F-CB45-4AAC-9326-4035B8E00C3C}" type="slidenum">
              <a:rPr lang="nl-BE" smtClean="0"/>
              <a:t>‹nr.›</a:t>
            </a:fld>
            <a:endParaRPr lang="nl-BE"/>
          </a:p>
        </p:txBody>
      </p:sp>
    </p:spTree>
    <p:extLst>
      <p:ext uri="{BB962C8B-B14F-4D97-AF65-F5344CB8AC3E}">
        <p14:creationId xmlns:p14="http://schemas.microsoft.com/office/powerpoint/2010/main" val="47356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B68AF-BE88-4069-851D-03EF7580727A}" type="datetimeFigureOut">
              <a:rPr lang="nl-BE" smtClean="0"/>
              <a:t>19/04/2023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EA68D-182D-4107-842B-3F3DA6588927}" type="slidenum">
              <a:rPr lang="nl-BE" smtClean="0"/>
              <a:t>‹nr.›</a:t>
            </a:fld>
            <a:endParaRPr lang="nl-BE"/>
          </a:p>
        </p:txBody>
      </p:sp>
    </p:spTree>
    <p:extLst>
      <p:ext uri="{BB962C8B-B14F-4D97-AF65-F5344CB8AC3E}">
        <p14:creationId xmlns:p14="http://schemas.microsoft.com/office/powerpoint/2010/main" val="413536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3</a:t>
            </a:fld>
            <a:endParaRPr lang="nl-BE"/>
          </a:p>
        </p:txBody>
      </p:sp>
    </p:spTree>
    <p:extLst>
      <p:ext uri="{BB962C8B-B14F-4D97-AF65-F5344CB8AC3E}">
        <p14:creationId xmlns:p14="http://schemas.microsoft.com/office/powerpoint/2010/main" val="77245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300"/>
              </a:lnSpc>
            </a:pPr>
            <a:r>
              <a:rPr lang="nl-BE" sz="900" b="1">
                <a:effectLst/>
                <a:latin typeface="Arial" panose="020B0604020202020204" pitchFamily="34" charset="0"/>
                <a:ea typeface="Times New Roman" panose="02020603050405020304" pitchFamily="18" charset="0"/>
                <a:cs typeface="Times New Roman" panose="02020603050405020304" pitchFamily="18" charset="0"/>
              </a:rPr>
              <a:t>Bereikbaar</a:t>
            </a:r>
          </a:p>
          <a:p>
            <a:pPr>
              <a:lnSpc>
                <a:spcPts val="1300"/>
              </a:lnSpc>
            </a:pPr>
            <a:r>
              <a:rPr lang="nl-BE" sz="900" b="1">
                <a:effectLst/>
                <a:latin typeface="Arial" panose="020B0604020202020204" pitchFamily="34" charset="0"/>
                <a:ea typeface="Times New Roman" panose="02020603050405020304" pitchFamily="18" charset="0"/>
                <a:cs typeface="Times New Roman" panose="02020603050405020304" pitchFamily="18" charset="0"/>
              </a:rPr>
              <a:t>Verbinden: </a:t>
            </a:r>
            <a:r>
              <a:rPr lang="nl-BE" sz="900">
                <a:effectLst/>
                <a:latin typeface="Arial" panose="020B0604020202020204" pitchFamily="34" charset="0"/>
                <a:ea typeface="Times New Roman" panose="02020603050405020304" pitchFamily="18" charset="0"/>
                <a:cs typeface="Arial" panose="020B0604020202020204" pitchFamily="34" charset="0"/>
              </a:rPr>
              <a:t>een veilig netwerk van verbindingen vormt de basislaag / uitgerust mobiliteitsnetwerk met veilige wegen, fietspaden en oversteekplaatsen, een uitgebreid trage wegennetwerk, veilige schoolomgevingen en uitgebouwd openbaar vervoer op maat van jong én oud</a:t>
            </a:r>
          </a:p>
          <a:p>
            <a:pPr>
              <a:lnSpc>
                <a:spcPts val="1300"/>
              </a:lnSpc>
            </a:pPr>
            <a:r>
              <a:rPr lang="nl-BE" sz="900" b="1">
                <a:effectLst/>
                <a:latin typeface="Arial" panose="020B0604020202020204" pitchFamily="34" charset="0"/>
                <a:ea typeface="Times New Roman" panose="02020603050405020304" pitchFamily="18" charset="0"/>
                <a:cs typeface="Times New Roman" panose="02020603050405020304" pitchFamily="18" charset="0"/>
              </a:rPr>
              <a:t>Verplaatsen: </a:t>
            </a:r>
            <a:r>
              <a:rPr lang="nl-BE" sz="900">
                <a:effectLst/>
                <a:latin typeface="Arial" panose="020B0604020202020204" pitchFamily="34" charset="0"/>
                <a:ea typeface="Times New Roman" panose="02020603050405020304" pitchFamily="18" charset="0"/>
                <a:cs typeface="Arial" panose="020B0604020202020204" pitchFamily="34" charset="0"/>
              </a:rPr>
              <a:t>goed uitgeruste, kwalitatieve toplaag / veilige verplaatsing. Drukke verkeersaders begrenzen kinderen en jongeren vaak in hun mobiliteit:  functionele, veilige verbindingen binnen het weefsel via trage wegen. Deze verbindingen worden via een aangepaste (groene) uitrusting ook fijne hotspots onderweg (</a:t>
            </a:r>
            <a:r>
              <a:rPr lang="nl-BE" sz="900" i="1" err="1">
                <a:effectLst/>
                <a:latin typeface="Arial" panose="020B0604020202020204" pitchFamily="34" charset="0"/>
                <a:ea typeface="Times New Roman" panose="02020603050405020304" pitchFamily="18" charset="0"/>
                <a:cs typeface="Arial" panose="020B0604020202020204" pitchFamily="34" charset="0"/>
              </a:rPr>
              <a:t>cfr</a:t>
            </a:r>
            <a:r>
              <a:rPr lang="nl-BE" sz="900" i="1">
                <a:effectLst/>
                <a:latin typeface="Arial" panose="020B0604020202020204" pitchFamily="34" charset="0"/>
                <a:ea typeface="Times New Roman" panose="02020603050405020304" pitchFamily="18" charset="0"/>
                <a:cs typeface="Arial" panose="020B0604020202020204" pitchFamily="34" charset="0"/>
              </a:rPr>
              <a:t>. Aangename passieve ruimtebeleving</a:t>
            </a:r>
            <a:r>
              <a:rPr lang="nl-BE" sz="900">
                <a:effectLst/>
                <a:latin typeface="Arial" panose="020B0604020202020204" pitchFamily="34" charset="0"/>
                <a:ea typeface="Times New Roman" panose="02020603050405020304" pitchFamily="18" charset="0"/>
                <a:cs typeface="Arial" panose="020B0604020202020204" pitchFamily="34" charset="0"/>
              </a:rPr>
              <a:t>).</a:t>
            </a:r>
            <a:endParaRPr lang="nl-BE" sz="90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300"/>
              </a:lnSpc>
            </a:pPr>
            <a:r>
              <a:rPr lang="nl-BE" sz="900" b="1">
                <a:effectLst/>
                <a:latin typeface="Arial" panose="020B0604020202020204" pitchFamily="34" charset="0"/>
                <a:ea typeface="Times New Roman" panose="02020603050405020304" pitchFamily="18" charset="0"/>
                <a:cs typeface="Times New Roman" panose="02020603050405020304" pitchFamily="18" charset="0"/>
              </a:rPr>
              <a:t>Spreiden</a:t>
            </a:r>
          </a:p>
          <a:p>
            <a:pPr>
              <a:lnSpc>
                <a:spcPts val="1300"/>
              </a:lnSpc>
            </a:pPr>
            <a:r>
              <a:rPr lang="nl-BE" sz="900" b="1">
                <a:effectLst/>
                <a:latin typeface="Arial" panose="020B0604020202020204" pitchFamily="34" charset="0"/>
                <a:ea typeface="Times New Roman" panose="02020603050405020304" pitchFamily="18" charset="0"/>
                <a:cs typeface="Times New Roman" panose="02020603050405020304" pitchFamily="18" charset="0"/>
              </a:rPr>
              <a:t>Welkom zijn</a:t>
            </a:r>
          </a:p>
          <a:p>
            <a:pPr>
              <a:lnSpc>
                <a:spcPts val="1300"/>
              </a:lnSpc>
            </a:pPr>
            <a:endParaRPr lang="nl-BE" sz="1200" b="1">
              <a:solidFill>
                <a:srgbClr val="9AD05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300"/>
              </a:lnSpc>
              <a:spcBef>
                <a:spcPts val="1600"/>
              </a:spcBef>
              <a:spcAft>
                <a:spcPts val="500"/>
              </a:spcAft>
              <a:buFont typeface="+mj-lt"/>
              <a:buNone/>
            </a:pPr>
            <a:r>
              <a:rPr lang="nl-BE" sz="1200" b="1">
                <a:solidFill>
                  <a:srgbClr val="9AD055"/>
                </a:solidFill>
                <a:effectLst/>
                <a:latin typeface="Arial" panose="020B0604020202020204" pitchFamily="34" charset="0"/>
                <a:ea typeface="Times New Roman" panose="02020603050405020304" pitchFamily="18" charset="0"/>
                <a:cs typeface="Times New Roman" panose="02020603050405020304" pitchFamily="18" charset="0"/>
              </a:rPr>
              <a:t>Duurzaamheid x kwaliteit: </a:t>
            </a:r>
            <a:r>
              <a:rPr lang="nl-BE" sz="900">
                <a:effectLst/>
                <a:latin typeface="Arial" panose="020B0604020202020204" pitchFamily="34" charset="0"/>
                <a:ea typeface="Arial" panose="020B0604020202020204" pitchFamily="34" charset="0"/>
                <a:cs typeface="Arial" panose="020B0604020202020204" pitchFamily="34" charset="0"/>
              </a:rPr>
              <a:t>Klimaatbestendige inrichting met betrekking tot hitte en water</a:t>
            </a:r>
            <a:r>
              <a:rPr lang="nl-BE" sz="900">
                <a:effectLst/>
                <a:latin typeface="Arial" panose="020B0604020202020204" pitchFamily="34" charset="0"/>
                <a:ea typeface="Arial" panose="020B0604020202020204" pitchFamily="34" charset="0"/>
                <a:cs typeface="Times New Roman" panose="02020603050405020304" pitchFamily="18" charset="0"/>
              </a:rPr>
              <a:t> + </a:t>
            </a:r>
            <a:r>
              <a:rPr lang="nl-BE" sz="900">
                <a:effectLst/>
                <a:latin typeface="Arial" panose="020B0604020202020204" pitchFamily="34" charset="0"/>
                <a:ea typeface="Arial" panose="020B0604020202020204" pitchFamily="34" charset="0"/>
                <a:cs typeface="Arial" panose="020B0604020202020204" pitchFamily="34" charset="0"/>
              </a:rPr>
              <a:t>Keuze voor duurzame (gerecycleerde) materialen</a:t>
            </a:r>
            <a:endParaRPr lang="nl-BE" sz="9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BE" sz="900" b="1">
                <a:effectLst/>
                <a:latin typeface="Arial" panose="020B0604020202020204" pitchFamily="34" charset="0"/>
                <a:ea typeface="Times New Roman" panose="02020603050405020304" pitchFamily="18" charset="0"/>
                <a:cs typeface="Times New Roman" panose="02020603050405020304" pitchFamily="18" charset="0"/>
              </a:rPr>
              <a:t>Onderhoud: </a:t>
            </a:r>
            <a:r>
              <a:rPr lang="nl-BE" sz="900">
                <a:effectLst/>
                <a:latin typeface="Arial" panose="020B0604020202020204" pitchFamily="34" charset="0"/>
                <a:ea typeface="Arial" panose="020B0604020202020204" pitchFamily="34" charset="0"/>
                <a:cs typeface="Arial" panose="020B0604020202020204" pitchFamily="34" charset="0"/>
              </a:rPr>
              <a:t>onderhoud en keuring van publieke ruimte</a:t>
            </a:r>
            <a:r>
              <a:rPr lang="nl-BE" sz="900">
                <a:effectLst/>
                <a:latin typeface="Arial" panose="020B0604020202020204" pitchFamily="34" charset="0"/>
                <a:ea typeface="Times New Roman" panose="02020603050405020304" pitchFamily="18" charset="0"/>
                <a:cs typeface="Arial" panose="020B0604020202020204" pitchFamily="34" charset="0"/>
              </a:rPr>
              <a:t> </a:t>
            </a:r>
            <a:r>
              <a:rPr lang="nl-BE" sz="900">
                <a:effectLst/>
                <a:latin typeface="Arial" panose="020B0604020202020204" pitchFamily="34" charset="0"/>
                <a:ea typeface="Arial" panose="020B0604020202020204" pitchFamily="34" charset="0"/>
                <a:cs typeface="Arial" panose="020B0604020202020204" pitchFamily="34" charset="0"/>
              </a:rPr>
              <a:t>staan hoog op de agenda.</a:t>
            </a:r>
            <a:r>
              <a:rPr lang="nl-BE" sz="900">
                <a:effectLst/>
                <a:latin typeface="Arial" panose="020B0604020202020204" pitchFamily="34" charset="0"/>
                <a:ea typeface="Times New Roman" panose="02020603050405020304" pitchFamily="18" charset="0"/>
                <a:cs typeface="Arial" panose="020B0604020202020204" pitchFamily="34" charset="0"/>
              </a:rPr>
              <a:t> Dit heeft zowel verband met het gestructureerde</a:t>
            </a:r>
            <a:r>
              <a:rPr lang="nl-BE" sz="900">
                <a:effectLst/>
                <a:latin typeface="Arial" panose="020B0604020202020204" pitchFamily="34" charset="0"/>
                <a:ea typeface="Arial" panose="020B0604020202020204" pitchFamily="34" charset="0"/>
                <a:cs typeface="Arial" panose="020B0604020202020204" pitchFamily="34" charset="0"/>
              </a:rPr>
              <a:t> onderhoud </a:t>
            </a:r>
            <a:r>
              <a:rPr lang="nl-BE" sz="900">
                <a:effectLst/>
                <a:latin typeface="Arial" panose="020B0604020202020204" pitchFamily="34" charset="0"/>
                <a:ea typeface="Times New Roman" panose="02020603050405020304" pitchFamily="18" charset="0"/>
                <a:cs typeface="Arial" panose="020B0604020202020204" pitchFamily="34" charset="0"/>
              </a:rPr>
              <a:t>en controle van </a:t>
            </a:r>
            <a:r>
              <a:rPr lang="nl-BE" sz="900">
                <a:effectLst/>
                <a:latin typeface="Arial" panose="020B0604020202020204" pitchFamily="34" charset="0"/>
                <a:ea typeface="Arial" panose="020B0604020202020204" pitchFamily="34" charset="0"/>
                <a:cs typeface="Arial" panose="020B0604020202020204" pitchFamily="34" charset="0"/>
              </a:rPr>
              <a:t>speel- en sporttoestellen, </a:t>
            </a:r>
            <a:r>
              <a:rPr lang="nl-BE" sz="900">
                <a:effectLst/>
                <a:latin typeface="Arial" panose="020B0604020202020204" pitchFamily="34" charset="0"/>
                <a:ea typeface="Times New Roman" panose="02020603050405020304" pitchFamily="18" charset="0"/>
                <a:cs typeface="Arial" panose="020B0604020202020204" pitchFamily="34" charset="0"/>
              </a:rPr>
              <a:t>als met de </a:t>
            </a:r>
            <a:r>
              <a:rPr lang="nl-BE" sz="900">
                <a:effectLst/>
                <a:latin typeface="Arial" panose="020B0604020202020204" pitchFamily="34" charset="0"/>
                <a:ea typeface="Arial" panose="020B0604020202020204" pitchFamily="34" charset="0"/>
                <a:cs typeface="Arial" panose="020B0604020202020204" pitchFamily="34" charset="0"/>
              </a:rPr>
              <a:t>toegankelijkheid </a:t>
            </a:r>
            <a:r>
              <a:rPr lang="nl-BE" sz="900">
                <a:effectLst/>
                <a:latin typeface="Arial" panose="020B0604020202020204" pitchFamily="34" charset="0"/>
                <a:ea typeface="Times New Roman" panose="02020603050405020304" pitchFamily="18" charset="0"/>
                <a:cs typeface="Arial" panose="020B0604020202020204" pitchFamily="34" charset="0"/>
              </a:rPr>
              <a:t>van </a:t>
            </a:r>
            <a:r>
              <a:rPr lang="nl-BE" sz="900">
                <a:effectLst/>
                <a:latin typeface="Arial" panose="020B0604020202020204" pitchFamily="34" charset="0"/>
                <a:ea typeface="Arial" panose="020B0604020202020204" pitchFamily="34" charset="0"/>
                <a:cs typeface="Arial" panose="020B0604020202020204" pitchFamily="34" charset="0"/>
              </a:rPr>
              <a:t>trage wegen</a:t>
            </a:r>
            <a:r>
              <a:rPr lang="nl-BE" sz="900">
                <a:effectLst/>
                <a:latin typeface="Arial" panose="020B0604020202020204" pitchFamily="34" charset="0"/>
                <a:ea typeface="Times New Roman" panose="02020603050405020304" pitchFamily="18" charset="0"/>
                <a:cs typeface="Arial" panose="020B0604020202020204" pitchFamily="34" charset="0"/>
              </a:rPr>
              <a:t> doorheen het jaar. Bij de inrichting van plekken zorgen we voor een onderhoudsvriendelijke (groen)aanpak.</a:t>
            </a:r>
            <a:endParaRPr lang="nl-BE" sz="90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300"/>
              </a:lnSpc>
            </a:pPr>
            <a:r>
              <a:rPr lang="nl-BE" sz="900" b="1" err="1">
                <a:effectLst/>
                <a:latin typeface="Arial" panose="020B0604020202020204" pitchFamily="34" charset="0"/>
                <a:ea typeface="Times New Roman" panose="02020603050405020304" pitchFamily="18" charset="0"/>
                <a:cs typeface="Times New Roman" panose="02020603050405020304" pitchFamily="18" charset="0"/>
              </a:rPr>
              <a:t>Eco</a:t>
            </a:r>
            <a:r>
              <a:rPr lang="nl-BE" sz="900" b="1">
                <a:effectLst/>
                <a:latin typeface="Arial" panose="020B0604020202020204" pitchFamily="34" charset="0"/>
                <a:ea typeface="Times New Roman" panose="02020603050405020304" pitchFamily="18" charset="0"/>
                <a:cs typeface="Times New Roman" panose="02020603050405020304" pitchFamily="18" charset="0"/>
              </a:rPr>
              <a:t>-educatie: </a:t>
            </a:r>
            <a:r>
              <a:rPr lang="nl-BE" sz="900">
                <a:effectLst/>
                <a:latin typeface="Arial" panose="020B0604020202020204" pitchFamily="34" charset="0"/>
                <a:ea typeface="Arial" panose="020B0604020202020204" pitchFamily="34" charset="0"/>
                <a:cs typeface="Arial" panose="020B0604020202020204" pitchFamily="34" charset="0"/>
              </a:rPr>
              <a:t>natuurbeleving in nieuwe ontwerpen en het optimaal vergroenen van speelruimte</a:t>
            </a:r>
          </a:p>
          <a:p>
            <a:pPr>
              <a:lnSpc>
                <a:spcPts val="1300"/>
              </a:lnSpc>
            </a:pPr>
            <a:endParaRPr lang="nl-BE" sz="900" b="1">
              <a:solidFill>
                <a:srgbClr val="9AD055"/>
              </a:solidFill>
              <a:effectLst/>
              <a:latin typeface="Arial" panose="020B0604020202020204" pitchFamily="34" charset="0"/>
              <a:ea typeface="Times New Roman" panose="02020603050405020304" pitchFamily="18" charset="0"/>
              <a:cs typeface="Arial" panose="020B0604020202020204" pitchFamily="34" charset="0"/>
            </a:endParaRPr>
          </a:p>
          <a:p>
            <a:pPr>
              <a:lnSpc>
                <a:spcPts val="1300"/>
              </a:lnSpc>
            </a:pPr>
            <a:r>
              <a:rPr lang="nl-BE" sz="1200" b="1">
                <a:solidFill>
                  <a:srgbClr val="9AD055"/>
                </a:solidFill>
                <a:effectLst/>
                <a:latin typeface="Arial" panose="020B0604020202020204" pitchFamily="34" charset="0"/>
                <a:ea typeface="Times New Roman" panose="02020603050405020304" pitchFamily="18" charset="0"/>
                <a:cs typeface="Times New Roman" panose="02020603050405020304" pitchFamily="18" charset="0"/>
              </a:rPr>
              <a:t>Multifunctionaliteit van de ruimte</a:t>
            </a:r>
            <a:r>
              <a:rPr lang="nl-BE" sz="1200" b="0">
                <a:solidFill>
                  <a:srgbClr val="9AD055"/>
                </a:solidFill>
                <a:effectLst/>
                <a:latin typeface="Arial" panose="020B0604020202020204" pitchFamily="34" charset="0"/>
                <a:ea typeface="Times New Roman" panose="02020603050405020304" pitchFamily="18" charset="0"/>
                <a:cs typeface="Times New Roman" panose="02020603050405020304" pitchFamily="18" charset="0"/>
              </a:rPr>
              <a:t>: gedeeld gebruik, doordacht ontwerp, slimme inzet materialen, lang(er) vertoeven aantrekkelijk maken</a:t>
            </a:r>
          </a:p>
          <a:p>
            <a:pPr>
              <a:lnSpc>
                <a:spcPts val="1300"/>
              </a:lnSpc>
            </a:pPr>
            <a:endParaRPr lang="nl-BE" sz="1200" b="1">
              <a:solidFill>
                <a:srgbClr val="9AD05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300"/>
              </a:lnSpc>
              <a:spcBef>
                <a:spcPts val="1600"/>
              </a:spcBef>
              <a:spcAft>
                <a:spcPts val="500"/>
              </a:spcAft>
              <a:buFont typeface="+mj-lt"/>
              <a:buNone/>
            </a:pPr>
            <a:r>
              <a:rPr lang="nl-BE" sz="1200" b="1">
                <a:solidFill>
                  <a:srgbClr val="9AD055"/>
                </a:solidFill>
                <a:effectLst/>
                <a:latin typeface="Arial" panose="020B0604020202020204" pitchFamily="34" charset="0"/>
                <a:ea typeface="Times New Roman" panose="02020603050405020304" pitchFamily="18" charset="0"/>
                <a:cs typeface="Times New Roman" panose="02020603050405020304" pitchFamily="18" charset="0"/>
              </a:rPr>
              <a:t>Flexibiliteit van de ruimte : </a:t>
            </a:r>
            <a:r>
              <a:rPr lang="nl-BE" sz="900">
                <a:effectLst/>
                <a:latin typeface="Arial" panose="020B0604020202020204" pitchFamily="34" charset="0"/>
                <a:ea typeface="Times New Roman" panose="02020603050405020304" pitchFamily="18" charset="0"/>
                <a:cs typeface="Arial" panose="020B0604020202020204" pitchFamily="34" charset="0"/>
              </a:rPr>
              <a:t>meegroeien met wisselende noden van inwoners en veranderingen in het publieke ruimte-weefsel. Geen omheining: ver</a:t>
            </a:r>
            <a:r>
              <a:rPr lang="nl-BE" sz="900">
                <a:effectLst/>
                <a:latin typeface="Arial" panose="020B0604020202020204" pitchFamily="34" charset="0"/>
                <a:ea typeface="Times New Roman" panose="02020603050405020304" pitchFamily="18" charset="0"/>
                <a:cs typeface="Times New Roman" panose="02020603050405020304" pitchFamily="18" charset="0"/>
              </a:rPr>
              <a:t>hoogt </a:t>
            </a:r>
            <a:r>
              <a:rPr lang="nl-BE" sz="900">
                <a:effectLst/>
                <a:latin typeface="Arial" panose="020B0604020202020204" pitchFamily="34" charset="0"/>
                <a:ea typeface="Times New Roman" panose="02020603050405020304" pitchFamily="18" charset="0"/>
                <a:cs typeface="Arial" panose="020B0604020202020204" pitchFamily="34" charset="0"/>
              </a:rPr>
              <a:t>de flexibiliteit +sociale controle</a:t>
            </a:r>
          </a:p>
          <a:p>
            <a:pPr marL="0" lvl="0" indent="0">
              <a:lnSpc>
                <a:spcPts val="1300"/>
              </a:lnSpc>
              <a:spcBef>
                <a:spcPts val="1600"/>
              </a:spcBef>
              <a:spcAft>
                <a:spcPts val="500"/>
              </a:spcAft>
              <a:buFont typeface="+mj-lt"/>
              <a:buNone/>
            </a:pPr>
            <a:endParaRPr lang="nl-BE" sz="90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300"/>
              </a:lnSpc>
              <a:spcBef>
                <a:spcPts val="1600"/>
              </a:spcBef>
              <a:spcAft>
                <a:spcPts val="500"/>
              </a:spcAft>
              <a:buFont typeface="+mj-lt"/>
              <a:buNone/>
            </a:pPr>
            <a:r>
              <a:rPr lang="nl-BE" sz="1200" b="1">
                <a:solidFill>
                  <a:srgbClr val="9AD055"/>
                </a:solidFill>
                <a:effectLst/>
                <a:latin typeface="Arial" panose="020B0604020202020204" pitchFamily="34" charset="0"/>
                <a:ea typeface="Times New Roman" panose="02020603050405020304" pitchFamily="18" charset="0"/>
                <a:cs typeface="Times New Roman" panose="02020603050405020304" pitchFamily="18" charset="0"/>
              </a:rPr>
              <a:t>Gedeeld eigenaarschap</a:t>
            </a:r>
            <a:r>
              <a:rPr lang="nl-BE" sz="1200" b="0">
                <a:solidFill>
                  <a:srgbClr val="9AD055"/>
                </a:solidFill>
                <a:effectLst/>
                <a:latin typeface="Arial" panose="020B0604020202020204" pitchFamily="34" charset="0"/>
                <a:ea typeface="Times New Roman" panose="02020603050405020304" pitchFamily="18" charset="0"/>
                <a:cs typeface="Times New Roman" panose="02020603050405020304" pitchFamily="18" charset="0"/>
              </a:rPr>
              <a:t>: participatie en </a:t>
            </a:r>
            <a:r>
              <a:rPr lang="nl-BE" sz="1200" b="0" err="1">
                <a:solidFill>
                  <a:srgbClr val="9AD055"/>
                </a:solidFill>
                <a:effectLst/>
                <a:latin typeface="Arial" panose="020B0604020202020204" pitchFamily="34" charset="0"/>
                <a:ea typeface="Times New Roman" panose="02020603050405020304" pitchFamily="18" charset="0"/>
                <a:cs typeface="Times New Roman" panose="02020603050405020304" pitchFamily="18" charset="0"/>
              </a:rPr>
              <a:t>cocreatie</a:t>
            </a:r>
            <a:r>
              <a:rPr lang="nl-BE" sz="1200" b="0">
                <a:solidFill>
                  <a:srgbClr val="9AD055"/>
                </a:solidFill>
                <a:effectLst/>
                <a:latin typeface="Arial" panose="020B0604020202020204" pitchFamily="34" charset="0"/>
                <a:ea typeface="Times New Roman" panose="02020603050405020304" pitchFamily="18" charset="0"/>
                <a:cs typeface="Times New Roman" panose="02020603050405020304" pitchFamily="18" charset="0"/>
              </a:rPr>
              <a:t> &gt;&gt; draagvlak en gedeeld eigenaarschap. </a:t>
            </a:r>
            <a:endParaRPr lang="nl-BE" sz="9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BE" sz="900">
                <a:effectLst/>
                <a:latin typeface="Arial" panose="020B0604020202020204" pitchFamily="34" charset="0"/>
                <a:ea typeface="Times New Roman" panose="02020603050405020304" pitchFamily="18" charset="0"/>
                <a:cs typeface="Arial" panose="020B0604020202020204" pitchFamily="34" charset="0"/>
              </a:rPr>
              <a:t>Een goede en kwalitatieve participatie vraagt tijd en een consequente aanpak.</a:t>
            </a:r>
            <a:endParaRPr lang="nl-BE" sz="900">
              <a:effectLst/>
              <a:latin typeface="Arial" panose="020B0604020202020204" pitchFamily="34" charset="0"/>
              <a:ea typeface="Times New Roman" panose="02020603050405020304" pitchFamily="18"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13</a:t>
            </a:fld>
            <a:endParaRPr lang="nl-BE"/>
          </a:p>
        </p:txBody>
      </p:sp>
    </p:spTree>
    <p:extLst>
      <p:ext uri="{BB962C8B-B14F-4D97-AF65-F5344CB8AC3E}">
        <p14:creationId xmlns:p14="http://schemas.microsoft.com/office/powerpoint/2010/main" val="407753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GIS-kaart: voorlopig nog niet zichtbaar voor publiek, back office nog verwerking nodig </a:t>
            </a:r>
            <a:endParaRPr lang="nl-BE" dirty="0"/>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15</a:t>
            </a:fld>
            <a:endParaRPr lang="nl-BE"/>
          </a:p>
        </p:txBody>
      </p:sp>
    </p:spTree>
    <p:extLst>
      <p:ext uri="{BB962C8B-B14F-4D97-AF65-F5344CB8AC3E}">
        <p14:creationId xmlns:p14="http://schemas.microsoft.com/office/powerpoint/2010/main" val="382450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55600" lvl="2" indent="182563" defTabSz="914400">
              <a:spcBef>
                <a:spcPts val="1800"/>
              </a:spcBef>
            </a:pPr>
            <a:r>
              <a:rPr lang="nl-BE" dirty="0"/>
              <a:t>Gewicht</a:t>
            </a:r>
          </a:p>
          <a:p>
            <a:pPr marL="355600" lvl="2" indent="182563" defTabSz="914400">
              <a:spcBef>
                <a:spcPts val="0"/>
              </a:spcBef>
              <a:spcAft>
                <a:spcPts val="1200"/>
              </a:spcAft>
              <a:buNone/>
            </a:pPr>
            <a:r>
              <a:rPr lang="nl-BE" sz="1600" i="1" dirty="0"/>
              <a:t>Wat is impact van een project op de omgeving en ruimtelijke structuren?</a:t>
            </a:r>
          </a:p>
          <a:p>
            <a:pPr marL="355600" lvl="2" indent="182563" defTabSz="914400">
              <a:spcBef>
                <a:spcPts val="0"/>
              </a:spcBef>
            </a:pPr>
            <a:r>
              <a:rPr lang="nl-BE" dirty="0"/>
              <a:t>Budget</a:t>
            </a:r>
          </a:p>
          <a:p>
            <a:pPr marL="355600" lvl="2" indent="182563" defTabSz="914400">
              <a:spcBef>
                <a:spcPts val="0"/>
              </a:spcBef>
              <a:spcAft>
                <a:spcPts val="1200"/>
              </a:spcAft>
              <a:buNone/>
            </a:pPr>
            <a:r>
              <a:rPr lang="nl-BE" sz="1600" i="1" dirty="0"/>
              <a:t>Welke budgetinzet is er nodig? Subsidiemogelijkheden?</a:t>
            </a:r>
          </a:p>
          <a:p>
            <a:pPr marL="355600" lvl="2" indent="182563" defTabSz="914400">
              <a:spcBef>
                <a:spcPts val="0"/>
              </a:spcBef>
            </a:pPr>
            <a:r>
              <a:rPr lang="nl-BE" dirty="0"/>
              <a:t>Afhankelijkheid</a:t>
            </a:r>
          </a:p>
          <a:p>
            <a:pPr marL="355600" lvl="2" indent="182563" defTabSz="914400">
              <a:spcBef>
                <a:spcPts val="0"/>
              </a:spcBef>
              <a:spcAft>
                <a:spcPts val="1200"/>
              </a:spcAft>
              <a:buNone/>
            </a:pPr>
            <a:r>
              <a:rPr lang="nl-BE" sz="1600" i="1" dirty="0"/>
              <a:t>Is een project afhankelijk van een breder project?</a:t>
            </a:r>
          </a:p>
          <a:p>
            <a:pPr marL="355600" lvl="2" indent="182563" defTabSz="914400">
              <a:spcBef>
                <a:spcPts val="0"/>
              </a:spcBef>
            </a:pPr>
            <a:r>
              <a:rPr lang="nl-BE" dirty="0"/>
              <a:t>Timing</a:t>
            </a:r>
          </a:p>
          <a:p>
            <a:pPr marL="355600" lvl="2" indent="182563" defTabSz="914400">
              <a:spcBef>
                <a:spcPts val="0"/>
              </a:spcBef>
              <a:spcAft>
                <a:spcPts val="1200"/>
              </a:spcAft>
              <a:buNone/>
            </a:pPr>
            <a:r>
              <a:rPr lang="nl-BE" sz="1600" i="1" dirty="0"/>
              <a:t>Hoe snel kan / moet een project gerealiseerd worden?</a:t>
            </a:r>
          </a:p>
          <a:p>
            <a:pPr marL="355600" lvl="2" indent="182563" defTabSz="914400">
              <a:spcBef>
                <a:spcPts val="0"/>
              </a:spcBef>
            </a:pPr>
            <a:r>
              <a:rPr lang="nl-BE" dirty="0"/>
              <a:t>Beleidsplan </a:t>
            </a:r>
          </a:p>
          <a:p>
            <a:pPr marL="355600" lvl="2" indent="182563" defTabSz="914400">
              <a:spcBef>
                <a:spcPts val="0"/>
              </a:spcBef>
              <a:spcAft>
                <a:spcPts val="1200"/>
              </a:spcAft>
              <a:buNone/>
            </a:pPr>
            <a:r>
              <a:rPr lang="nl-BE" sz="1600" i="1" dirty="0"/>
              <a:t>Aard van de ingreep </a:t>
            </a:r>
            <a:r>
              <a:rPr lang="nl-BE" sz="1600" i="1" dirty="0" err="1"/>
              <a:t>cfr</a:t>
            </a:r>
            <a:r>
              <a:rPr lang="nl-BE" sz="1600" i="1" dirty="0"/>
              <a:t>. visie?</a:t>
            </a:r>
            <a:endParaRPr lang="nl-BE" dirty="0"/>
          </a:p>
          <a:p>
            <a:pPr marL="355600" lvl="2" indent="182563" defTabSz="914400">
              <a:spcBef>
                <a:spcPts val="0"/>
              </a:spcBef>
            </a:pPr>
            <a:r>
              <a:rPr lang="nl-BE" dirty="0"/>
              <a:t>Spreiding</a:t>
            </a:r>
          </a:p>
          <a:p>
            <a:pPr marL="355600" lvl="3" indent="182563" defTabSz="914400">
              <a:spcBef>
                <a:spcPts val="0"/>
              </a:spcBef>
              <a:spcAft>
                <a:spcPts val="1200"/>
              </a:spcAft>
              <a:buNone/>
            </a:pPr>
            <a:r>
              <a:rPr lang="nl-BE" sz="1600" i="1" dirty="0">
                <a:solidFill>
                  <a:schemeClr val="tx2"/>
                </a:solidFill>
              </a:rPr>
              <a:t>In welke zone bevindt deze plek zich?</a:t>
            </a:r>
          </a:p>
          <a:p>
            <a:pPr marL="355600" lvl="3" indent="182563" defTabSz="914400">
              <a:spcBef>
                <a:spcPts val="0"/>
              </a:spcBef>
              <a:spcAft>
                <a:spcPts val="600"/>
              </a:spcAft>
            </a:pPr>
            <a:r>
              <a:rPr lang="nl-BE" sz="1800" dirty="0">
                <a:solidFill>
                  <a:schemeClr val="tx2"/>
                </a:solidFill>
              </a:rPr>
              <a:t>Reeds gepland</a:t>
            </a:r>
          </a:p>
          <a:p>
            <a:endParaRPr lang="nl-BE" dirty="0"/>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17</a:t>
            </a:fld>
            <a:endParaRPr lang="nl-BE"/>
          </a:p>
        </p:txBody>
      </p:sp>
    </p:spTree>
    <p:extLst>
      <p:ext uri="{BB962C8B-B14F-4D97-AF65-F5344CB8AC3E}">
        <p14:creationId xmlns:p14="http://schemas.microsoft.com/office/powerpoint/2010/main" val="335040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527175" lvl="2" indent="-285750" defTabSz="914400">
              <a:spcBef>
                <a:spcPts val="1200"/>
              </a:spcBef>
              <a:spcAft>
                <a:spcPts val="1200"/>
              </a:spcAft>
            </a:pPr>
            <a:r>
              <a:rPr lang="nl-BE" dirty="0" err="1"/>
              <a:t>Kindlint</a:t>
            </a:r>
            <a:r>
              <a:rPr lang="nl-BE" dirty="0"/>
              <a:t> = prior voor opstart binnenkort. Push ook voor trage wegen + passageplekken</a:t>
            </a:r>
          </a:p>
          <a:p>
            <a:pPr marL="1527175" lvl="2" indent="-285750" defTabSz="914400">
              <a:spcBef>
                <a:spcPts val="1200"/>
              </a:spcBef>
              <a:spcAft>
                <a:spcPts val="1200"/>
              </a:spcAft>
            </a:pPr>
            <a:r>
              <a:rPr lang="nl-BE" dirty="0"/>
              <a:t>Rest beleidsacties: volgend MJP</a:t>
            </a:r>
          </a:p>
          <a:p>
            <a:pPr marL="1527175" marR="0" lvl="2" indent="-285750" algn="l" defTabSz="914400" rtl="0" eaLnBrk="1" fontAlgn="auto" latinLnBrk="0" hangingPunct="1">
              <a:lnSpc>
                <a:spcPct val="100000"/>
              </a:lnSpc>
              <a:spcBef>
                <a:spcPts val="1200"/>
              </a:spcBef>
              <a:spcAft>
                <a:spcPts val="1200"/>
              </a:spcAft>
              <a:buClrTx/>
              <a:buSzTx/>
              <a:buFontTx/>
              <a:buNone/>
              <a:tabLst/>
              <a:defRPr/>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Een “</a:t>
            </a:r>
            <a:r>
              <a:rPr lang="nl-NL" sz="1800" dirty="0" err="1">
                <a:effectLst/>
                <a:latin typeface="Arial" panose="020B0604020202020204" pitchFamily="34" charset="0"/>
                <a:ea typeface="Times New Roman" panose="02020603050405020304" pitchFamily="18" charset="0"/>
                <a:cs typeface="Times New Roman" panose="02020603050405020304" pitchFamily="18" charset="0"/>
              </a:rPr>
              <a:t>kindlint</a:t>
            </a:r>
            <a:r>
              <a:rPr lang="nl-NL" sz="1800" dirty="0">
                <a:effectLst/>
                <a:latin typeface="Arial" panose="020B0604020202020204" pitchFamily="34" charset="0"/>
                <a:ea typeface="Times New Roman" panose="02020603050405020304" pitchFamily="18" charset="0"/>
                <a:cs typeface="Times New Roman" panose="02020603050405020304" pitchFamily="18" charset="0"/>
              </a:rPr>
              <a:t>” is een kindvriendelijke route die hotspots zoals woonwijken, scholen en vrijetijdsinfrastructuur met elkaar verbindt. Het </a:t>
            </a:r>
            <a:r>
              <a:rPr lang="nl-NL" sz="1800" dirty="0" err="1">
                <a:effectLst/>
                <a:latin typeface="Arial" panose="020B0604020202020204" pitchFamily="34" charset="0"/>
                <a:ea typeface="Times New Roman" panose="02020603050405020304" pitchFamily="18" charset="0"/>
                <a:cs typeface="Times New Roman" panose="02020603050405020304" pitchFamily="18" charset="0"/>
              </a:rPr>
              <a:t>kindlint</a:t>
            </a:r>
            <a:r>
              <a:rPr lang="nl-NL" sz="1800" dirty="0">
                <a:effectLst/>
                <a:latin typeface="Arial" panose="020B0604020202020204" pitchFamily="34" charset="0"/>
                <a:ea typeface="Times New Roman" panose="02020603050405020304" pitchFamily="18" charset="0"/>
                <a:cs typeface="Times New Roman" panose="02020603050405020304" pitchFamily="18" charset="0"/>
              </a:rPr>
              <a:t> is zodanig aangepast en gesignaleerd dat kinderen zich zelfstandig en op een veilige manier kunnen verplaatsen. Extra aandacht gaat uit naar veilige oversteek van kruispunten en toevoegen van spel- en sportprikkels doorheen het traject.</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27175" lvl="2" indent="-285750" defTabSz="914400">
              <a:spcBef>
                <a:spcPts val="1200"/>
              </a:spcBef>
              <a:spcAft>
                <a:spcPts val="1200"/>
              </a:spcAft>
            </a:pPr>
            <a:endParaRPr lang="nl-BE" dirty="0"/>
          </a:p>
          <a:p>
            <a:pPr marL="1527175" lvl="2" indent="-285750" defTabSz="914400">
              <a:spcBef>
                <a:spcPts val="1200"/>
              </a:spcBef>
              <a:spcAft>
                <a:spcPts val="1200"/>
              </a:spcAft>
            </a:pPr>
            <a:endParaRPr lang="nl-BE" dirty="0"/>
          </a:p>
          <a:p>
            <a:endParaRPr lang="nl-BE" dirty="0"/>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19</a:t>
            </a:fld>
            <a:endParaRPr lang="nl-BE"/>
          </a:p>
        </p:txBody>
      </p:sp>
    </p:spTree>
    <p:extLst>
      <p:ext uri="{BB962C8B-B14F-4D97-AF65-F5344CB8AC3E}">
        <p14:creationId xmlns:p14="http://schemas.microsoft.com/office/powerpoint/2010/main" val="4281665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20</a:t>
            </a:fld>
            <a:endParaRPr lang="nl-BE"/>
          </a:p>
        </p:txBody>
      </p:sp>
    </p:spTree>
    <p:extLst>
      <p:ext uri="{BB962C8B-B14F-4D97-AF65-F5344CB8AC3E}">
        <p14:creationId xmlns:p14="http://schemas.microsoft.com/office/powerpoint/2010/main" val="319068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Keuze werkwijze:</a:t>
            </a:r>
          </a:p>
          <a:p>
            <a:pPr marL="171450" indent="-171450">
              <a:buFontTx/>
              <a:buChar char="-"/>
            </a:pPr>
            <a:r>
              <a:rPr lang="nl-NL"/>
              <a:t>Projectleiders duidelijke focus</a:t>
            </a:r>
          </a:p>
          <a:p>
            <a:pPr marL="171450" indent="-171450">
              <a:buFontTx/>
              <a:buChar char="-"/>
            </a:pPr>
            <a:r>
              <a:rPr lang="nl-NL"/>
              <a:t>Strategische cel (of andere benaming) focus op beleidsplan – prioriteiten – helikopterview &gt;&gt; goede interne informatiedoorstroom binnen stromen + naar stroomteams &amp; </a:t>
            </a:r>
            <a:r>
              <a:rPr lang="nl-NL" err="1"/>
              <a:t>cbs</a:t>
            </a:r>
            <a:endParaRPr lang="nl-NL"/>
          </a:p>
          <a:p>
            <a:pPr marL="171450" indent="-171450">
              <a:buFontTx/>
              <a:buChar char="-"/>
            </a:pPr>
            <a:endParaRPr lang="nl-NL"/>
          </a:p>
          <a:p>
            <a:pPr marL="0" indent="0">
              <a:buFontTx/>
              <a:buNone/>
            </a:pPr>
            <a:r>
              <a:rPr lang="nl-NL"/>
              <a:t>Mosterd gehaald bij Denderleeuw: tandem tussen OR – Vrije tijd, zowel in coördinatie strategische cel als andere leden </a:t>
            </a:r>
            <a:r>
              <a:rPr lang="nl-NL" err="1"/>
              <a:t>strat</a:t>
            </a:r>
            <a:r>
              <a:rPr lang="nl-NL"/>
              <a:t> cel</a:t>
            </a:r>
            <a:endParaRPr lang="nl-BE"/>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22</a:t>
            </a:fld>
            <a:endParaRPr lang="nl-BE"/>
          </a:p>
        </p:txBody>
      </p:sp>
    </p:spTree>
    <p:extLst>
      <p:ext uri="{BB962C8B-B14F-4D97-AF65-F5344CB8AC3E}">
        <p14:creationId xmlns:p14="http://schemas.microsoft.com/office/powerpoint/2010/main" val="120512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gn="just">
              <a:lnSpc>
                <a:spcPct val="120000"/>
              </a:lnSpc>
              <a:spcBef>
                <a:spcPts val="0"/>
              </a:spcBef>
            </a:pPr>
            <a:r>
              <a:rPr lang="nl-NL" sz="1200" b="0" u="sng">
                <a:effectLst/>
                <a:latin typeface="Calibri" panose="020F0502020204030204" pitchFamily="34" charset="0"/>
                <a:ea typeface="Calibri" panose="020F0502020204030204" pitchFamily="34" charset="0"/>
                <a:cs typeface="Times New Roman" panose="02020603050405020304" pitchFamily="18" charset="0"/>
              </a:rPr>
              <a:t>1. Past deze actie binnen de visie publieke ruimte? Staat dit in actieplan publieke ruimte en MJP? </a:t>
            </a:r>
            <a:endParaRPr lang="nl-BE" sz="1200" b="0">
              <a:effectLst/>
              <a:latin typeface="Calibri" panose="020F0502020204030204" pitchFamily="34" charset="0"/>
              <a:ea typeface="Calibri" panose="020F0502020204030204" pitchFamily="34" charset="0"/>
              <a:cs typeface="Times New Roman" panose="02020603050405020304" pitchFamily="18" charset="0"/>
            </a:endParaRPr>
          </a:p>
          <a:p>
            <a:pPr marL="269875" algn="just">
              <a:lnSpc>
                <a:spcPct val="120000"/>
              </a:lnSpc>
              <a:spcBef>
                <a:spcPts val="0"/>
              </a:spcBef>
            </a:pPr>
            <a:r>
              <a:rPr lang="nl-NL" sz="1200" b="0">
                <a:effectLst/>
                <a:latin typeface="Calibri" panose="020F0502020204030204" pitchFamily="34" charset="0"/>
                <a:ea typeface="Calibri" panose="020F0502020204030204" pitchFamily="34" charset="0"/>
                <a:cs typeface="Times New Roman" panose="02020603050405020304" pitchFamily="18" charset="0"/>
              </a:rPr>
              <a:t>Indien ja: Top! Informatie wordt doorgegeven aan betrokken team(s).</a:t>
            </a:r>
            <a:endParaRPr lang="nl-BE" sz="1200" b="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20000"/>
              </a:lnSpc>
              <a:spcBef>
                <a:spcPts val="0"/>
              </a:spcBef>
            </a:pPr>
            <a:r>
              <a:rPr lang="nl-NL" sz="1200" b="0">
                <a:effectLst/>
                <a:latin typeface="Calibri" panose="020F0502020204030204" pitchFamily="34" charset="0"/>
                <a:ea typeface="Calibri" panose="020F0502020204030204" pitchFamily="34" charset="0"/>
                <a:cs typeface="Times New Roman" panose="02020603050405020304" pitchFamily="18" charset="0"/>
              </a:rPr>
              <a:t>Indien nee: ga naar vraag 2.</a:t>
            </a:r>
            <a:endParaRPr lang="nl-BE" sz="1200" b="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ts val="600"/>
              </a:spcBef>
            </a:pPr>
            <a:r>
              <a:rPr lang="nl-NL" sz="1200" b="0" u="sng">
                <a:effectLst/>
                <a:latin typeface="Calibri" panose="020F0502020204030204" pitchFamily="34" charset="0"/>
                <a:ea typeface="Calibri" panose="020F0502020204030204" pitchFamily="34" charset="0"/>
                <a:cs typeface="Times New Roman" panose="02020603050405020304" pitchFamily="18" charset="0"/>
              </a:rPr>
              <a:t>2. Wat is de nood/behoefte om deze actie te realiseren? Wat is de impact als de actie niet wordt gerealiseerd?</a:t>
            </a:r>
            <a:endParaRPr lang="nl-BE" sz="1200" b="0">
              <a:effectLst/>
              <a:latin typeface="Calibri" panose="020F0502020204030204" pitchFamily="34" charset="0"/>
              <a:ea typeface="Calibri" panose="020F0502020204030204" pitchFamily="34" charset="0"/>
              <a:cs typeface="Times New Roman" panose="02020603050405020304" pitchFamily="18" charset="0"/>
            </a:endParaRPr>
          </a:p>
          <a:p>
            <a:pPr marL="269875" algn="just">
              <a:lnSpc>
                <a:spcPct val="120000"/>
              </a:lnSpc>
              <a:spcBef>
                <a:spcPts val="0"/>
              </a:spcBef>
            </a:pPr>
            <a:r>
              <a:rPr lang="nl-NL" sz="1200" b="0">
                <a:effectLst/>
                <a:latin typeface="Calibri" panose="020F0502020204030204" pitchFamily="34" charset="0"/>
                <a:ea typeface="Calibri" panose="020F0502020204030204" pitchFamily="34" charset="0"/>
                <a:cs typeface="Times New Roman" panose="02020603050405020304" pitchFamily="18" charset="0"/>
              </a:rPr>
              <a:t>Is er grote bestaande en collectieve nood/behoefte bij de doelgroep? Ga naar vraag 3.</a:t>
            </a:r>
            <a:endParaRPr lang="nl-BE" sz="1200" b="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20000"/>
              </a:lnSpc>
              <a:spcBef>
                <a:spcPts val="0"/>
              </a:spcBef>
            </a:pPr>
            <a:r>
              <a:rPr lang="nl-NL" sz="1200" b="0">
                <a:effectLst/>
                <a:latin typeface="Calibri" panose="020F0502020204030204" pitchFamily="34" charset="0"/>
                <a:ea typeface="Calibri" panose="020F0502020204030204" pitchFamily="34" charset="0"/>
                <a:cs typeface="Times New Roman" panose="02020603050405020304" pitchFamily="18" charset="0"/>
              </a:rPr>
              <a:t>Is er geen sprake van een bestaande en collectieve nood/behoefte bij de doelgroep? </a:t>
            </a:r>
            <a:r>
              <a:rPr lang="nl-NL" sz="1200" b="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nl-NL" sz="1200" b="0">
                <a:effectLst/>
                <a:latin typeface="Calibri" panose="020F0502020204030204" pitchFamily="34" charset="0"/>
                <a:ea typeface="Calibri" panose="020F0502020204030204" pitchFamily="34" charset="0"/>
                <a:cs typeface="Times New Roman" panose="02020603050405020304" pitchFamily="18" charset="0"/>
              </a:rPr>
              <a:t>‘inspiratielijst’ </a:t>
            </a:r>
          </a:p>
          <a:p>
            <a:pPr algn="just">
              <a:lnSpc>
                <a:spcPct val="120000"/>
              </a:lnSpc>
              <a:spcBef>
                <a:spcPts val="600"/>
              </a:spcBef>
            </a:pPr>
            <a:r>
              <a:rPr lang="nl-NL" sz="1200" b="0" u="sng">
                <a:latin typeface="Calibri" panose="020F0502020204030204" pitchFamily="34" charset="0"/>
                <a:ea typeface="Calibri" panose="020F0502020204030204" pitchFamily="34" charset="0"/>
                <a:cs typeface="Times New Roman" panose="02020603050405020304" pitchFamily="18" charset="0"/>
              </a:rPr>
              <a:t>3. </a:t>
            </a:r>
            <a:r>
              <a:rPr lang="nl-NL" sz="1200" b="0" u="sng">
                <a:effectLst/>
                <a:latin typeface="Calibri" panose="020F0502020204030204" pitchFamily="34" charset="0"/>
                <a:ea typeface="Calibri" panose="020F0502020204030204" pitchFamily="34" charset="0"/>
                <a:cs typeface="Times New Roman" panose="02020603050405020304" pitchFamily="18" charset="0"/>
              </a:rPr>
              <a:t>Gaat het over een betrekkelijke kleine ingreep in de publieke ruimte?</a:t>
            </a:r>
            <a:endParaRPr lang="nl-BE" sz="1200" b="0">
              <a:effectLst/>
              <a:latin typeface="Calibri" panose="020F0502020204030204" pitchFamily="34" charset="0"/>
              <a:ea typeface="Calibri" panose="020F0502020204030204" pitchFamily="34" charset="0"/>
              <a:cs typeface="Times New Roman" panose="02020603050405020304" pitchFamily="18" charset="0"/>
            </a:endParaRPr>
          </a:p>
          <a:p>
            <a:pPr marL="269875" algn="just">
              <a:lnSpc>
                <a:spcPct val="120000"/>
              </a:lnSpc>
              <a:spcBef>
                <a:spcPts val="0"/>
              </a:spcBef>
            </a:pPr>
            <a:r>
              <a:rPr lang="nl-NL" sz="1200" b="0">
                <a:effectLst/>
                <a:latin typeface="Calibri" panose="020F0502020204030204" pitchFamily="34" charset="0"/>
                <a:ea typeface="Calibri" panose="020F0502020204030204" pitchFamily="34" charset="0"/>
                <a:cs typeface="Times New Roman" panose="02020603050405020304" pitchFamily="18" charset="0"/>
              </a:rPr>
              <a:t>Indien ja, het betreft een kleine ingreep: integreren in bestaande actie(plan).</a:t>
            </a:r>
            <a:endParaRPr lang="nl-BE" sz="1200" b="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20000"/>
              </a:lnSpc>
              <a:spcBef>
                <a:spcPts val="0"/>
              </a:spcBef>
            </a:pPr>
            <a:r>
              <a:rPr lang="nl-NL" sz="1200" b="0">
                <a:effectLst/>
                <a:latin typeface="Calibri" panose="020F0502020204030204" pitchFamily="34" charset="0"/>
                <a:ea typeface="Calibri" panose="020F0502020204030204" pitchFamily="34" charset="0"/>
                <a:cs typeface="Times New Roman" panose="02020603050405020304" pitchFamily="18" charset="0"/>
              </a:rPr>
              <a:t>Indien nee, het betreft een medium of grote ingreep: bepaal de impact en prioriteit.</a:t>
            </a:r>
            <a:endParaRPr lang="nl-BE" sz="1200" b="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ts val="600"/>
              </a:spcBef>
            </a:pPr>
            <a:r>
              <a:rPr lang="nl-NL" sz="1200" b="0" u="sng">
                <a:effectLst/>
                <a:latin typeface="Calibri" panose="020F0502020204030204" pitchFamily="34" charset="0"/>
                <a:ea typeface="Calibri" panose="020F0502020204030204" pitchFamily="34" charset="0"/>
                <a:cs typeface="Times New Roman" panose="02020603050405020304" pitchFamily="18" charset="0"/>
              </a:rPr>
              <a:t>4. Hanteer de 7 factoren van de impactmeting om de prioriteit van deze actie te bepalen</a:t>
            </a:r>
            <a:r>
              <a:rPr lang="nl-NL" sz="1200" b="0">
                <a:effectLst/>
                <a:latin typeface="Calibri" panose="020F0502020204030204" pitchFamily="34" charset="0"/>
                <a:ea typeface="Calibri" panose="020F0502020204030204" pitchFamily="34" charset="0"/>
                <a:cs typeface="Times New Roman" panose="02020603050405020304" pitchFamily="18" charset="0"/>
              </a:rPr>
              <a:t>.</a:t>
            </a:r>
            <a:endParaRPr lang="nl-BE" sz="1200" b="0">
              <a:effectLst/>
              <a:latin typeface="Calibri" panose="020F0502020204030204" pitchFamily="34" charset="0"/>
              <a:ea typeface="Calibri" panose="020F0502020204030204" pitchFamily="34" charset="0"/>
              <a:cs typeface="Times New Roman" panose="02020603050405020304" pitchFamily="18" charset="0"/>
            </a:endParaRPr>
          </a:p>
          <a:p>
            <a:pPr marL="265113" algn="just">
              <a:lnSpc>
                <a:spcPct val="115000"/>
              </a:lnSpc>
              <a:spcBef>
                <a:spcPts val="0"/>
              </a:spcBef>
            </a:pPr>
            <a:r>
              <a:rPr lang="nl-NL" sz="1200" b="0">
                <a:latin typeface="Calibri" panose="020F0502020204030204" pitchFamily="34" charset="0"/>
                <a:cs typeface="Times New Roman" panose="02020603050405020304" pitchFamily="18" charset="0"/>
              </a:rPr>
              <a:t>Hoge prioriteit </a:t>
            </a:r>
            <a:r>
              <a:rPr lang="nl-NL" sz="1200" b="0">
                <a:latin typeface="Calibri" panose="020F0502020204030204" pitchFamily="34" charset="0"/>
                <a:cs typeface="Times New Roman" panose="02020603050405020304" pitchFamily="18" charset="0"/>
                <a:sym typeface="Wingdings" panose="05000000000000000000" pitchFamily="2" charset="2"/>
              </a:rPr>
              <a:t> </a:t>
            </a:r>
            <a:r>
              <a:rPr lang="nl-NL" sz="1200" b="0">
                <a:latin typeface="Calibri" panose="020F0502020204030204" pitchFamily="34" charset="0"/>
                <a:cs typeface="Times New Roman" panose="02020603050405020304" pitchFamily="18" charset="0"/>
              </a:rPr>
              <a:t>prioriteitenlijst</a:t>
            </a:r>
          </a:p>
          <a:p>
            <a:pPr marL="265113" algn="just">
              <a:lnSpc>
                <a:spcPct val="115000"/>
              </a:lnSpc>
              <a:spcBef>
                <a:spcPts val="0"/>
              </a:spcBef>
            </a:pPr>
            <a:r>
              <a:rPr lang="nl-NL" sz="1200" b="0">
                <a:latin typeface="Calibri" panose="020F0502020204030204" pitchFamily="34" charset="0"/>
                <a:cs typeface="Times New Roman" panose="02020603050405020304" pitchFamily="18" charset="0"/>
              </a:rPr>
              <a:t>Lage prioriteit </a:t>
            </a:r>
            <a:r>
              <a:rPr lang="nl-NL" sz="1200" b="0">
                <a:latin typeface="Calibri" panose="020F0502020204030204" pitchFamily="34" charset="0"/>
                <a:cs typeface="Times New Roman" panose="02020603050405020304" pitchFamily="18" charset="0"/>
                <a:sym typeface="Wingdings" panose="05000000000000000000" pitchFamily="2" charset="2"/>
              </a:rPr>
              <a:t> </a:t>
            </a:r>
            <a:r>
              <a:rPr lang="nl-NL" sz="1200" b="0">
                <a:latin typeface="Calibri" panose="020F0502020204030204" pitchFamily="34" charset="0"/>
                <a:cs typeface="Times New Roman" panose="02020603050405020304" pitchFamily="18" charset="0"/>
              </a:rPr>
              <a:t>‘inspiratielijst’</a:t>
            </a:r>
          </a:p>
          <a:p>
            <a:pPr marL="265113" algn="just">
              <a:lnSpc>
                <a:spcPct val="115000"/>
              </a:lnSpc>
              <a:spcBef>
                <a:spcPts val="0"/>
              </a:spcBef>
            </a:pPr>
            <a:endParaRPr lang="nl-NL" sz="1200" b="0">
              <a:effectLst/>
              <a:latin typeface="Calibri" panose="020F0502020204030204" pitchFamily="34" charset="0"/>
              <a:ea typeface="Calibri" panose="020F0502020204030204" pitchFamily="34" charset="0"/>
              <a:cs typeface="Times New Roman" panose="02020603050405020304" pitchFamily="18" charset="0"/>
            </a:endParaRPr>
          </a:p>
          <a:p>
            <a:pPr marL="265113" algn="just">
              <a:lnSpc>
                <a:spcPct val="115000"/>
              </a:lnSpc>
              <a:spcBef>
                <a:spcPts val="0"/>
              </a:spcBef>
            </a:pPr>
            <a:endParaRPr lang="nl-NL" sz="1200" b="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sz="12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Passeert er een idee, opportuniteit of ad hoc-vraag (van teams, burgers, CBS, SPIL, …) dat niet in beleidsplan of actieplan staat? </a:t>
            </a:r>
          </a:p>
          <a:p>
            <a:pPr algn="just">
              <a:lnSpc>
                <a:spcPct val="107000"/>
              </a:lnSpc>
              <a:spcAft>
                <a:spcPts val="800"/>
              </a:spcAft>
            </a:pPr>
            <a:r>
              <a:rPr lang="nl-NL" sz="12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dit idee ook geen prioriteit volgens de impactmeting? </a:t>
            </a:r>
          </a:p>
          <a:p>
            <a:pPr algn="just">
              <a:lnSpc>
                <a:spcPct val="107000"/>
              </a:lnSpc>
            </a:pPr>
            <a:r>
              <a:rPr lang="nl-NL" sz="12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Dan zetten we dit idee op de “inspiratielijst BOW”</a:t>
            </a:r>
          </a:p>
          <a:p>
            <a:pPr algn="just">
              <a:lnSpc>
                <a:spcPct val="107000"/>
              </a:lnSpc>
              <a:spcBef>
                <a:spcPts val="0"/>
              </a:spcBef>
              <a:spcAft>
                <a:spcPts val="800"/>
              </a:spcAft>
            </a:pPr>
            <a:r>
              <a:rPr lang="nl-NL" sz="1200" b="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nl-NL" sz="12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een ideeënlijst die ter inspiratie dient voor opstart van nieuwe acties en projecten op (middel)lange termijn.</a:t>
            </a:r>
            <a:endParaRPr lang="nl-BE" sz="12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65113" algn="just">
              <a:lnSpc>
                <a:spcPct val="115000"/>
              </a:lnSpc>
              <a:spcBef>
                <a:spcPts val="0"/>
              </a:spcBef>
            </a:pPr>
            <a:r>
              <a:rPr lang="nl-NL" sz="1200">
                <a:effectLst/>
                <a:latin typeface="Calibri" panose="020F0502020204030204" pitchFamily="34" charset="0"/>
                <a:ea typeface="Calibri" panose="020F0502020204030204" pitchFamily="34" charset="0"/>
                <a:cs typeface="Times New Roman" panose="02020603050405020304" pitchFamily="18" charset="0"/>
              </a:rPr>
              <a:t> </a:t>
            </a:r>
            <a:endParaRPr lang="nl-BE" sz="1200">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24</a:t>
            </a:fld>
            <a:endParaRPr lang="nl-BE"/>
          </a:p>
        </p:txBody>
      </p:sp>
    </p:spTree>
    <p:extLst>
      <p:ext uri="{BB962C8B-B14F-4D97-AF65-F5344CB8AC3E}">
        <p14:creationId xmlns:p14="http://schemas.microsoft.com/office/powerpoint/2010/main" val="116131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Arial" panose="020B0604020202020204" pitchFamily="34" charset="0"/>
              </a:rPr>
              <a:t>In dit beleidsplan spreken we van de ontwikkeling van een belevings- en ontmoetingsweefsel in Dilbeek, kortweg “BOW”. We baseerden ons hiervoor op de term ‘speelweefsel’ die Kind &amp; Samenleving gebruikt om de inrichting van kindvriendelijke publieke ruimte te benoemen. </a:t>
            </a:r>
          </a:p>
          <a:p>
            <a:pPr algn="just">
              <a:lnSpc>
                <a:spcPct val="115000"/>
              </a:lnSpc>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Arial" panose="020B0604020202020204" pitchFamily="34" charset="0"/>
              </a:rPr>
              <a:t>Speelweefsel is namelijk een netwerk van publieke plekken en verbindingen die betekenis hebben voor kinderen, maar eveneens een netwerk van formele en informele speelplekken met daartussen veilige en aantrekkelijke verbindingen. Dit speelweefseldenken gaf het projectteam letterlijk een nieuwe ‘blik’ op de kaarten van Dilbeek. </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Arial" panose="020B0604020202020204" pitchFamily="34" charset="0"/>
              </a:rPr>
              <a:t>Speelweefseldenken zorgt ervoor dat onderdelen van een publieke ruimte-netwerk met elkaar verbonden worden, dat een goede toekomstvisie noodzakelijk is om kwalitatieve, inhoudelijke keuzes te maken en versterkt de nood aan een geïntegreerde aanpak tussen stakeholders. Het projectteam is er van overtuigd dat het speelweefseldenken een belangrijk uitgangspunt is voor de ontwikkeling van het </a:t>
            </a:r>
            <a:r>
              <a:rPr lang="nl-BE" sz="1800" dirty="0" err="1">
                <a:effectLst/>
                <a:latin typeface="Arial" panose="020B0604020202020204" pitchFamily="34" charset="0"/>
                <a:ea typeface="Times New Roman" panose="02020603050405020304" pitchFamily="18" charset="0"/>
                <a:cs typeface="Arial" panose="020B0604020202020204" pitchFamily="34" charset="0"/>
              </a:rPr>
              <a:t>Dilbeekse</a:t>
            </a:r>
            <a:r>
              <a:rPr lang="nl-BE" sz="1800" dirty="0">
                <a:effectLst/>
                <a:latin typeface="Arial" panose="020B0604020202020204" pitchFamily="34" charset="0"/>
                <a:ea typeface="Times New Roman" panose="02020603050405020304" pitchFamily="18" charset="0"/>
                <a:cs typeface="Arial" panose="020B0604020202020204" pitchFamily="34" charset="0"/>
              </a:rPr>
              <a:t> belevings- en ontmoetingsweefsel: een kindvriendelijke blik is namelijk een aangewezen vertrekpunt om aantrekkelijke, veilige publieke ruimte te creëren voor alle doelgroepen in Dilbeek.</a:t>
            </a:r>
          </a:p>
          <a:p>
            <a:pPr algn="just">
              <a:lnSpc>
                <a:spcPct val="115000"/>
              </a:lnSpc>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Arial" panose="020B0604020202020204" pitchFamily="34" charset="0"/>
              </a:rPr>
              <a:t>Dit beleidsplan focust niet enkel op de noden van de doelgroep ‘kinderen en jongeren’, maar op alle inwoners en gebruikers van publieke buitenruimte. Verderop in dit beleidsplan worden ook twee beleidslijnen bepaald, nl. beleven en ontmoeten in de publieke ruimte. Om die reden kiezen we voor het gebruik van de term </a:t>
            </a:r>
            <a:r>
              <a:rPr lang="nl-BE" sz="1800" b="1" dirty="0">
                <a:effectLst/>
                <a:latin typeface="Arial" panose="020B0604020202020204" pitchFamily="34" charset="0"/>
                <a:ea typeface="Times New Roman" panose="02020603050405020304" pitchFamily="18" charset="0"/>
                <a:cs typeface="Arial" panose="020B0604020202020204" pitchFamily="34" charset="0"/>
              </a:rPr>
              <a:t>belevings- en ontmoetingsweefsel</a:t>
            </a:r>
            <a:r>
              <a:rPr lang="nl-BE" sz="1800" dirty="0">
                <a:effectLst/>
                <a:latin typeface="Arial" panose="020B0604020202020204" pitchFamily="34" charset="0"/>
                <a:ea typeface="Times New Roman" panose="02020603050405020304" pitchFamily="18" charset="0"/>
                <a:cs typeface="Arial" panose="020B0604020202020204" pitchFamily="34" charset="0"/>
              </a:rPr>
              <a:t> in dit beleidsplan.</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5</a:t>
            </a:fld>
            <a:endParaRPr lang="nl-BE"/>
          </a:p>
        </p:txBody>
      </p:sp>
    </p:spTree>
    <p:extLst>
      <p:ext uri="{BB962C8B-B14F-4D97-AF65-F5344CB8AC3E}">
        <p14:creationId xmlns:p14="http://schemas.microsoft.com/office/powerpoint/2010/main" val="132394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6</a:t>
            </a:fld>
            <a:endParaRPr lang="nl-BE"/>
          </a:p>
        </p:txBody>
      </p:sp>
    </p:spTree>
    <p:extLst>
      <p:ext uri="{BB962C8B-B14F-4D97-AF65-F5344CB8AC3E}">
        <p14:creationId xmlns:p14="http://schemas.microsoft.com/office/powerpoint/2010/main" val="168204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Eerste aanzet visie kwam vanuit VT: dit waren de duidelijke basispijlers.</a:t>
            </a:r>
            <a:endParaRPr lang="nl-BE" sz="1400"/>
          </a:p>
          <a:p>
            <a:pPr>
              <a:spcBef>
                <a:spcPts val="2400"/>
              </a:spcBef>
            </a:pPr>
            <a:r>
              <a:rPr lang="nl-NL" sz="1400" b="0"/>
              <a:t>Beleving in en van ruimte door…</a:t>
            </a:r>
          </a:p>
          <a:p>
            <a:r>
              <a:rPr lang="nl-NL" sz="1200" b="0"/>
              <a:t>	</a:t>
            </a:r>
            <a:r>
              <a:rPr lang="nl-NL" sz="1200" b="0" i="1"/>
              <a:t>combineren van belevingsvormen en functies</a:t>
            </a:r>
          </a:p>
          <a:p>
            <a:r>
              <a:rPr lang="nl-NL" sz="1200" b="0" i="1"/>
              <a:t>	uitvoeren van intrinsieke ingrepen (bv. kunstcreatie)</a:t>
            </a:r>
          </a:p>
          <a:p>
            <a:r>
              <a:rPr lang="nl-NL" sz="1200" b="0" i="1"/>
              <a:t>	kwalitatieve ontwikkeling van passieve beleving</a:t>
            </a:r>
          </a:p>
          <a:p>
            <a:r>
              <a:rPr lang="nl-NL" sz="1200" b="0" i="1"/>
              <a:t>	balans tussen veiligheid – vrijheid - avontuur – experiment</a:t>
            </a:r>
          </a:p>
          <a:p>
            <a:endParaRPr lang="nl-NL" sz="1400" b="0"/>
          </a:p>
          <a:p>
            <a:r>
              <a:rPr lang="nl-NL" sz="1400" b="0"/>
              <a:t>Actief stimuleren van ontmoeting…</a:t>
            </a:r>
          </a:p>
          <a:p>
            <a:r>
              <a:rPr lang="nl-NL" sz="1200" b="0"/>
              <a:t>	</a:t>
            </a:r>
            <a:r>
              <a:rPr lang="nl-NL" sz="1200" b="0" i="1"/>
              <a:t>door aantrekkelijke publieke ruimte</a:t>
            </a:r>
          </a:p>
          <a:p>
            <a:r>
              <a:rPr lang="nl-NL" sz="1200" b="0" i="1"/>
              <a:t>	voor verschillende doelgroepen en generaties</a:t>
            </a:r>
          </a:p>
          <a:p>
            <a:endParaRPr lang="nl-NL" sz="1200" b="0" i="1"/>
          </a:p>
          <a:p>
            <a:endParaRPr lang="nl-NL" sz="1200" b="0"/>
          </a:p>
          <a:p>
            <a:pPr marL="285750" indent="-285750">
              <a:spcBef>
                <a:spcPts val="1800"/>
              </a:spcBef>
              <a:buFont typeface="Wingdings" panose="05000000000000000000" pitchFamily="2" charset="2"/>
              <a:buChar char="ü"/>
            </a:pPr>
            <a:r>
              <a:rPr lang="nl-NL" sz="1200" b="0"/>
              <a:t>Specifieke aandacht voor ruimte op maat van kinderen &amp; jongeren. </a:t>
            </a:r>
          </a:p>
          <a:p>
            <a:pPr marL="285750" indent="-285750">
              <a:buFont typeface="Wingdings" panose="05000000000000000000" pitchFamily="2" charset="2"/>
              <a:buChar char="ü"/>
            </a:pPr>
            <a:r>
              <a:rPr lang="nl-NL" sz="1200" b="0"/>
              <a:t>Via slimme ontwerpkeuzes inzetten drempels wegnemen &amp; veilig voelen optimaliseren</a:t>
            </a:r>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7</a:t>
            </a:fld>
            <a:endParaRPr lang="nl-BE"/>
          </a:p>
        </p:txBody>
      </p:sp>
    </p:spTree>
    <p:extLst>
      <p:ext uri="{BB962C8B-B14F-4D97-AF65-F5344CB8AC3E}">
        <p14:creationId xmlns:p14="http://schemas.microsoft.com/office/powerpoint/2010/main" val="122628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Leidraad voor realisatie en spreiding van het weefsel</a:t>
            </a:r>
          </a:p>
          <a:p>
            <a:endParaRPr lang="nl-NL" dirty="0"/>
          </a:p>
          <a:p>
            <a:pPr marL="171450" indent="-171450">
              <a:buFont typeface="Wingdings" panose="05000000000000000000" pitchFamily="2" charset="2"/>
              <a:buChar char="Ø"/>
            </a:pPr>
            <a:r>
              <a:rPr lang="nl-NL" dirty="0"/>
              <a:t>Filter voor ruimteprojecten</a:t>
            </a:r>
          </a:p>
          <a:p>
            <a:pPr marL="171450" indent="-171450">
              <a:buFont typeface="Wingdings" panose="05000000000000000000" pitchFamily="2" charset="2"/>
              <a:buChar char="Ø"/>
            </a:pPr>
            <a:r>
              <a:rPr lang="nl-NL" dirty="0"/>
              <a:t>Afhankelijk van landelijke dorpskern of deelgemeente met </a:t>
            </a:r>
            <a:r>
              <a:rPr lang="nl-NL" dirty="0" err="1"/>
              <a:t>hoogdynamische</a:t>
            </a:r>
            <a:r>
              <a:rPr lang="nl-NL" dirty="0"/>
              <a:t> kern </a:t>
            </a:r>
            <a:r>
              <a:rPr lang="nl-NL" dirty="0" err="1"/>
              <a:t>ev</a:t>
            </a:r>
            <a:r>
              <a:rPr lang="nl-NL" dirty="0"/>
              <a:t> andere insteek</a:t>
            </a:r>
          </a:p>
          <a:p>
            <a:pPr marL="171450" indent="-171450">
              <a:buFont typeface="Wingdings" panose="05000000000000000000" pitchFamily="2" charset="2"/>
              <a:buChar char="Ø"/>
            </a:pPr>
            <a:r>
              <a:rPr lang="nl-NL" dirty="0"/>
              <a:t>Spreiding van functies &amp; bereik specifieke doelgroepen</a:t>
            </a:r>
          </a:p>
          <a:p>
            <a:pPr marL="171450" indent="-171450">
              <a:buFont typeface="Wingdings" panose="05000000000000000000" pitchFamily="2" charset="2"/>
              <a:buChar char="Ø"/>
            </a:pPr>
            <a:endParaRPr lang="nl-NL" dirty="0"/>
          </a:p>
          <a:p>
            <a:pPr algn="just">
              <a:lnSpc>
                <a:spcPct val="115000"/>
              </a:lnSpc>
              <a:spcAft>
                <a:spcPts val="600"/>
              </a:spcAft>
            </a:pPr>
            <a:r>
              <a:rPr lang="nl-NL" sz="1800" b="1" dirty="0">
                <a:effectLst/>
                <a:latin typeface="Arial" panose="020B0604020202020204" pitchFamily="34" charset="0"/>
                <a:ea typeface="Times New Roman" panose="02020603050405020304" pitchFamily="18" charset="0"/>
                <a:cs typeface="Times New Roman" panose="02020603050405020304" pitchFamily="18" charset="0"/>
              </a:rPr>
              <a:t>Beleidslijn 1: één formele belevings- en ontmoetingsplek</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Elke deelgemeente heeft één formele belevings- en ontmoetingsplek op schaalniveau van de hele deelgemeente (Deze grote(re) formele plek is niet per se gelegen in een kern, maar kan ook in een landelijke recreatieplek ingericht zijn. Bestaande aantrekkingspunten in de open ruimte zijn hier ideaal voor.</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Courier New" panose="02070309020205020404" pitchFamily="49" charset="0"/>
              <a:buChar char="o"/>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We versterken de landelijke beeldkwaliteit door een natuurlijke, groene en duurzame inrichting.</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Courier New" panose="02070309020205020404" pitchFamily="49" charset="0"/>
              <a:buChar char="o"/>
            </a:pPr>
            <a:r>
              <a:rPr lang="nl-NL" sz="1800" i="1" dirty="0">
                <a:effectLst/>
                <a:latin typeface="Arial" panose="020B0604020202020204" pitchFamily="34" charset="0"/>
                <a:ea typeface="Times New Roman" panose="02020603050405020304" pitchFamily="18" charset="0"/>
                <a:cs typeface="Times New Roman" panose="02020603050405020304" pitchFamily="18" charset="0"/>
              </a:rPr>
              <a:t>Voorbeeld: terrein Pedemolen en </a:t>
            </a:r>
            <a:r>
              <a:rPr lang="nl-NL" sz="1800" i="1" dirty="0" err="1">
                <a:effectLst/>
                <a:latin typeface="Arial" panose="020B0604020202020204" pitchFamily="34" charset="0"/>
                <a:ea typeface="Times New Roman" panose="02020603050405020304" pitchFamily="18" charset="0"/>
                <a:cs typeface="Times New Roman" panose="02020603050405020304" pitchFamily="18" charset="0"/>
              </a:rPr>
              <a:t>Wereweide</a:t>
            </a:r>
            <a:r>
              <a:rPr lang="nl-NL"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nl-NL" sz="1800" i="1" dirty="0" err="1">
                <a:effectLst/>
                <a:latin typeface="Arial" panose="020B0604020202020204" pitchFamily="34" charset="0"/>
                <a:ea typeface="Times New Roman" panose="02020603050405020304" pitchFamily="18" charset="0"/>
                <a:cs typeface="Times New Roman" panose="02020603050405020304" pitchFamily="18" charset="0"/>
              </a:rPr>
              <a:t>Schepdaal</a:t>
            </a:r>
            <a:r>
              <a:rPr lang="nl-NL" sz="1800" i="1" dirty="0">
                <a:effectLst/>
                <a:latin typeface="Arial" panose="020B0604020202020204" pitchFamily="34" charset="0"/>
                <a:ea typeface="Times New Roman" panose="02020603050405020304" pitchFamily="18" charset="0"/>
                <a:cs typeface="Times New Roman" panose="02020603050405020304" pitchFamily="18" charset="0"/>
              </a:rPr>
              <a:t>), terrein Kasteel La Motte (Sint-</a:t>
            </a:r>
            <a:r>
              <a:rPr lang="nl-NL" sz="1800" i="1" dirty="0" err="1">
                <a:effectLst/>
                <a:latin typeface="Arial" panose="020B0604020202020204" pitchFamily="34" charset="0"/>
                <a:ea typeface="Times New Roman" panose="02020603050405020304" pitchFamily="18" charset="0"/>
                <a:cs typeface="Times New Roman" panose="02020603050405020304" pitchFamily="18" charset="0"/>
              </a:rPr>
              <a:t>Ulriks</a:t>
            </a:r>
            <a:r>
              <a:rPr lang="nl-NL" sz="1800" i="1" dirty="0">
                <a:effectLst/>
                <a:latin typeface="Arial" panose="020B0604020202020204" pitchFamily="34" charset="0"/>
                <a:ea typeface="Times New Roman" panose="02020603050405020304" pitchFamily="18" charset="0"/>
                <a:cs typeface="Times New Roman" panose="02020603050405020304" pitchFamily="18" charset="0"/>
              </a:rPr>
              <a:t>-Kapelle). </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NL" sz="1800" dirty="0" err="1">
                <a:effectLst/>
                <a:latin typeface="Arial" panose="020B0604020202020204" pitchFamily="34" charset="0"/>
                <a:ea typeface="Times New Roman" panose="02020603050405020304" pitchFamily="18" charset="0"/>
                <a:cs typeface="Times New Roman" panose="02020603050405020304" pitchFamily="18" charset="0"/>
              </a:rPr>
              <a:t>Hoogdynamische</a:t>
            </a:r>
            <a:r>
              <a:rPr lang="nl-NL" sz="1800" dirty="0">
                <a:effectLst/>
                <a:latin typeface="Arial" panose="020B0604020202020204" pitchFamily="34" charset="0"/>
                <a:ea typeface="Times New Roman" panose="02020603050405020304" pitchFamily="18" charset="0"/>
                <a:cs typeface="Times New Roman" panose="02020603050405020304" pitchFamily="18" charset="0"/>
              </a:rPr>
              <a:t> kern:</a:t>
            </a:r>
          </a:p>
          <a:p>
            <a:pPr marL="285750" indent="-285750" algn="just">
              <a:lnSpc>
                <a:spcPct val="115000"/>
              </a:lnSpc>
              <a:spcAft>
                <a:spcPts val="600"/>
              </a:spcAft>
              <a:buFont typeface="Courier New" panose="02070309020205020404" pitchFamily="49" charset="0"/>
              <a:buChar char="o"/>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Onderscheid gewone en zeer ruime actieradius &gt;&gt; combineren beleving en functies + actief inzetten op toegankelijkheid en inclusieve uitrusting</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endParaRPr lang="nl-NL"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nl-BE" dirty="0"/>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8</a:t>
            </a:fld>
            <a:endParaRPr lang="nl-BE"/>
          </a:p>
        </p:txBody>
      </p:sp>
    </p:spTree>
    <p:extLst>
      <p:ext uri="{BB962C8B-B14F-4D97-AF65-F5344CB8AC3E}">
        <p14:creationId xmlns:p14="http://schemas.microsoft.com/office/powerpoint/2010/main" val="137957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5000"/>
              </a:lnSpc>
              <a:spcAft>
                <a:spcPts val="600"/>
              </a:spcAft>
            </a:pPr>
            <a:r>
              <a:rPr lang="nl-NL" sz="1800" b="1" dirty="0">
                <a:effectLst/>
                <a:latin typeface="Arial" panose="020B0604020202020204" pitchFamily="34" charset="0"/>
                <a:ea typeface="Times New Roman" panose="02020603050405020304" pitchFamily="18" charset="0"/>
                <a:cs typeface="Times New Roman" panose="02020603050405020304" pitchFamily="18" charset="0"/>
              </a:rPr>
              <a:t>Beleidslijn 2: satellietplekken</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Buurtgerichte terreinen - die meer zijn afgesneden van de kern van een deelgemeente -  richten we in als satellietplekken in rand- en woonwijken. Op deze semi-centrale plek focussen we prioritair op een speelpleinkarakter met beleving voor kinderen, jongeren en gezinnen.</a:t>
            </a:r>
          </a:p>
          <a:p>
            <a:pPr algn="just">
              <a:lnSpc>
                <a:spcPct val="115000"/>
              </a:lnSpc>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NL" sz="1800" b="1" dirty="0">
                <a:effectLst/>
                <a:latin typeface="Arial" panose="020B0604020202020204" pitchFamily="34" charset="0"/>
                <a:ea typeface="Times New Roman" panose="02020603050405020304" pitchFamily="18" charset="0"/>
                <a:cs typeface="Times New Roman" panose="02020603050405020304" pitchFamily="18" charset="0"/>
              </a:rPr>
              <a:t>Beleidslijn 3: tienerzones</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We zorgen voor een of meerdere (hang)plekken per deelgemeente waar tieners zich thuis voelen. Dit kan op bestaande plekken waar jongeren zich thuis voelen of geïntegreerd op andere belevings- en ontmoetingsplekken. We zetten in op een betere en onverharde inrichting op hun maat.</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nl-BE" dirty="0"/>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9</a:t>
            </a:fld>
            <a:endParaRPr lang="nl-BE"/>
          </a:p>
        </p:txBody>
      </p:sp>
    </p:spTree>
    <p:extLst>
      <p:ext uri="{BB962C8B-B14F-4D97-AF65-F5344CB8AC3E}">
        <p14:creationId xmlns:p14="http://schemas.microsoft.com/office/powerpoint/2010/main" val="180018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5000"/>
              </a:lnSpc>
              <a:spcAft>
                <a:spcPts val="600"/>
              </a:spcAft>
            </a:pPr>
            <a:r>
              <a:rPr lang="nl-NL" sz="1800" b="1" dirty="0">
                <a:effectLst/>
                <a:latin typeface="Arial" panose="020B0604020202020204" pitchFamily="34" charset="0"/>
                <a:ea typeface="Times New Roman" panose="02020603050405020304" pitchFamily="18" charset="0"/>
                <a:cs typeface="Times New Roman" panose="02020603050405020304" pitchFamily="18" charset="0"/>
              </a:rPr>
              <a:t>Beleidslijn 4:  </a:t>
            </a:r>
            <a:r>
              <a:rPr lang="nl-BE" sz="1800" b="1" dirty="0">
                <a:effectLst/>
                <a:latin typeface="Arial" panose="020B0604020202020204" pitchFamily="34" charset="0"/>
                <a:ea typeface="Times New Roman" panose="02020603050405020304" pitchFamily="18" charset="0"/>
                <a:cs typeface="Times New Roman" panose="02020603050405020304" pitchFamily="18" charset="0"/>
              </a:rPr>
              <a:t>gedeelde, groene buitenruimte</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We zoeken kansen voor het openstellen en vergroenen van bestaande private en openbare buitenruimte. </a:t>
            </a:r>
          </a:p>
          <a:p>
            <a:pPr marL="342900" lvl="0" indent="-342900" algn="just">
              <a:lnSpc>
                <a:spcPct val="115000"/>
              </a:lnSpc>
              <a:spcAft>
                <a:spcPts val="600"/>
              </a:spcAft>
              <a:buFont typeface="Wingdings" panose="05000000000000000000" pitchFamily="2" charset="2"/>
              <a:buChar char=""/>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Nieuwe publieke buitenruimte creëren </a:t>
            </a:r>
            <a:r>
              <a:rPr lang="nl-BE" sz="1800" u="sng" dirty="0">
                <a:effectLst/>
                <a:latin typeface="Arial" panose="020B0604020202020204" pitchFamily="34" charset="0"/>
                <a:ea typeface="Times New Roman" panose="02020603050405020304" pitchFamily="18" charset="0"/>
                <a:cs typeface="Times New Roman" panose="02020603050405020304" pitchFamily="18" charset="0"/>
              </a:rPr>
              <a:t>via het openstellen van private gronden</a:t>
            </a:r>
            <a:r>
              <a:rPr lang="nl-BE" sz="1800" dirty="0">
                <a:effectLst/>
                <a:latin typeface="Arial" panose="020B0604020202020204" pitchFamily="34" charset="0"/>
                <a:ea typeface="Times New Roman" panose="02020603050405020304" pitchFamily="18" charset="0"/>
                <a:cs typeface="Times New Roman" panose="02020603050405020304" pitchFamily="18" charset="0"/>
              </a:rPr>
              <a:t> en via gedeelde (school)infrastructuur. </a:t>
            </a:r>
          </a:p>
          <a:p>
            <a:pPr marL="450215"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Bijvoorbeeld: het openstellen van speelplaatsen na de schooluren. Lopende en toekomstige projecten in </a:t>
            </a:r>
            <a:r>
              <a:rPr lang="nl-BE" sz="1800" dirty="0" err="1">
                <a:effectLst/>
                <a:latin typeface="Arial" panose="020B0604020202020204" pitchFamily="34" charset="0"/>
                <a:ea typeface="Times New Roman" panose="02020603050405020304" pitchFamily="18" charset="0"/>
                <a:cs typeface="Times New Roman" panose="02020603050405020304" pitchFamily="18" charset="0"/>
              </a:rPr>
              <a:t>Begijnenborre</a:t>
            </a:r>
            <a:r>
              <a:rPr lang="nl-BE" sz="1800" dirty="0">
                <a:effectLst/>
                <a:latin typeface="Arial" panose="020B0604020202020204" pitchFamily="34" charset="0"/>
                <a:ea typeface="Times New Roman" panose="02020603050405020304" pitchFamily="18" charset="0"/>
                <a:cs typeface="Times New Roman" panose="02020603050405020304" pitchFamily="18" charset="0"/>
              </a:rPr>
              <a:t> en de nieuwe middenschool van GO! (naast basisschool De Vlinder</a:t>
            </a:r>
            <a:r>
              <a:rPr lang="nl-NL" sz="1800" dirty="0">
                <a:effectLst/>
                <a:latin typeface="Arial" panose="020B0604020202020204" pitchFamily="34" charset="0"/>
                <a:ea typeface="Times New Roman" panose="02020603050405020304" pitchFamily="18" charset="0"/>
                <a:cs typeface="Times New Roman" panose="02020603050405020304" pitchFamily="18" charset="0"/>
              </a:rPr>
              <a:t>) </a:t>
            </a:r>
            <a:r>
              <a:rPr lang="nl-BE" sz="1800" dirty="0">
                <a:effectLst/>
                <a:latin typeface="Arial" panose="020B0604020202020204" pitchFamily="34" charset="0"/>
                <a:ea typeface="Times New Roman" panose="02020603050405020304" pitchFamily="18" charset="0"/>
                <a:cs typeface="Times New Roman" panose="02020603050405020304" pitchFamily="18" charset="0"/>
              </a:rPr>
              <a:t>zijn hier een ideale testcases. Maar eveneens het openstellen van private buitenruimte met centrale ligging, bv pastorijtuinen.</a:t>
            </a:r>
          </a:p>
          <a:p>
            <a:pPr marL="342900" lvl="0" indent="-342900" algn="just">
              <a:lnSpc>
                <a:spcPct val="115000"/>
              </a:lnSpc>
              <a:spcAft>
                <a:spcPts val="600"/>
              </a:spcAft>
              <a:buFont typeface="Wingdings" panose="05000000000000000000" pitchFamily="2" charset="2"/>
              <a:buChar char=""/>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Inzetten op </a:t>
            </a:r>
            <a:r>
              <a:rPr lang="nl-BE" sz="1800" u="sng" dirty="0">
                <a:effectLst/>
                <a:latin typeface="Arial" panose="020B0604020202020204" pitchFamily="34" charset="0"/>
                <a:ea typeface="Times New Roman" panose="02020603050405020304" pitchFamily="18" charset="0"/>
                <a:cs typeface="Times New Roman" panose="02020603050405020304" pitchFamily="18" charset="0"/>
              </a:rPr>
              <a:t>vergroenen van speelplaatsen</a:t>
            </a:r>
            <a:r>
              <a:rPr lang="nl-BE" sz="1800" dirty="0">
                <a:effectLst/>
                <a:latin typeface="Arial" panose="020B0604020202020204" pitchFamily="34" charset="0"/>
                <a:ea typeface="Times New Roman" panose="02020603050405020304" pitchFamily="18" charset="0"/>
                <a:cs typeface="Times New Roman" panose="02020603050405020304" pitchFamily="18" charset="0"/>
              </a:rPr>
              <a:t>. Speelplaatsen zijn de plekken bij uitstek waar kinderen dagelijks het meest buiten spelen. Vandaag zijn dit echter vaak asfaltwoestijnen zonder plek voor avontuurlijke of groene speelruimte. Deze dagelijkse speelplekken voor kinderen willen we deels ontharden en vergroenen. Op die manier worden speelplaatsen fijne, groene en avontuurlijke speelzones voor alle leerlingen.</a:t>
            </a:r>
          </a:p>
          <a:p>
            <a:endParaRPr lang="nl-BE" dirty="0"/>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10</a:t>
            </a:fld>
            <a:endParaRPr lang="nl-BE"/>
          </a:p>
        </p:txBody>
      </p:sp>
    </p:spTree>
    <p:extLst>
      <p:ext uri="{BB962C8B-B14F-4D97-AF65-F5344CB8AC3E}">
        <p14:creationId xmlns:p14="http://schemas.microsoft.com/office/powerpoint/2010/main" val="339690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5000"/>
              </a:lnSpc>
              <a:spcAft>
                <a:spcPts val="600"/>
              </a:spcAft>
            </a:pPr>
            <a:r>
              <a:rPr lang="nl-BE" sz="1800" b="1" dirty="0">
                <a:effectLst/>
                <a:latin typeface="Arial" panose="020B0604020202020204" pitchFamily="34" charset="0"/>
                <a:ea typeface="Times New Roman" panose="02020603050405020304" pitchFamily="18" charset="0"/>
                <a:cs typeface="Times New Roman" panose="02020603050405020304" pitchFamily="18" charset="0"/>
              </a:rPr>
              <a:t>Beleidslijn 5: tijdelijke inrichting </a:t>
            </a:r>
            <a:r>
              <a:rPr lang="nl-BE" sz="1800" b="1" i="1" dirty="0">
                <a:effectLst/>
                <a:latin typeface="Arial" panose="020B0604020202020204" pitchFamily="34" charset="0"/>
                <a:ea typeface="Times New Roman" panose="02020603050405020304" pitchFamily="18" charset="0"/>
                <a:cs typeface="Times New Roman" panose="02020603050405020304" pitchFamily="18" charset="0"/>
              </a:rPr>
              <a:t>(zomerspeelplekken)</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Uit de ervaring met zomerspeelplekken leren we dat tijdelijke inrichting van publieke ruimte kansen schept. Daarom blijven we actief inzetten op zomerspeelplekken, volgens volgende criteria: </a:t>
            </a:r>
          </a:p>
          <a:p>
            <a:pPr marL="342900" lvl="0" indent="-342900" algn="just">
              <a:lnSpc>
                <a:spcPct val="115000"/>
              </a:lnSpc>
              <a:spcAft>
                <a:spcPts val="600"/>
              </a:spcAft>
              <a:buFont typeface="Wingdings" panose="05000000000000000000" pitchFamily="2" charset="2"/>
              <a:buChar char=""/>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Bij de planning van het (her)inrichten van een plek in het weefsel maakt een tijdelijke inrichting als zomerspeelplek vast deel uit van het plannings- en ontwerpproces. Op die manier testen we tijdelijke uitrusting op de plek en maken we een eerste contact met de buurt. (zie ook planningsproces p. xx)</a:t>
            </a:r>
          </a:p>
          <a:p>
            <a:pPr marL="342900" lvl="0" indent="-342900" algn="just">
              <a:lnSpc>
                <a:spcPct val="115000"/>
              </a:lnSpc>
              <a:spcAft>
                <a:spcPts val="600"/>
              </a:spcAft>
              <a:buFont typeface="Wingdings" panose="05000000000000000000" pitchFamily="2" charset="2"/>
              <a:buChar char=""/>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Enkele locaties met grote actieradius vormen de vaste basis voor de zomerspeelplekken: deze locaties komen met vaste prik terug in de zomerspeelplekcyclus (niet per se jaarlijks). Hiertoe behoren o.m. Bosstraat, </a:t>
            </a:r>
            <a:r>
              <a:rPr lang="nl-BE" sz="1800" dirty="0" err="1">
                <a:effectLst/>
                <a:latin typeface="Arial" panose="020B0604020202020204" pitchFamily="34" charset="0"/>
                <a:ea typeface="Times New Roman" panose="02020603050405020304" pitchFamily="18" charset="0"/>
                <a:cs typeface="Times New Roman" panose="02020603050405020304" pitchFamily="18" charset="0"/>
              </a:rPr>
              <a:t>Alenabos</a:t>
            </a:r>
            <a:r>
              <a:rPr lang="nl-BE" sz="1800" dirty="0">
                <a:effectLst/>
                <a:latin typeface="Arial" panose="020B0604020202020204" pitchFamily="34" charset="0"/>
                <a:ea typeface="Times New Roman" panose="02020603050405020304" pitchFamily="18" charset="0"/>
                <a:cs typeface="Times New Roman" panose="02020603050405020304" pitchFamily="18" charset="0"/>
              </a:rPr>
              <a:t>, Reinaertwijk.</a:t>
            </a:r>
          </a:p>
          <a:p>
            <a:pPr marL="342900" lvl="0" indent="-342900" algn="just">
              <a:lnSpc>
                <a:spcPct val="115000"/>
              </a:lnSpc>
              <a:spcAft>
                <a:spcPts val="600"/>
              </a:spcAft>
              <a:buFont typeface="Wingdings" panose="05000000000000000000" pitchFamily="2" charset="2"/>
              <a:buChar char=""/>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Toeristische trekpleisters met potentieel grote actieradius (m.n. door netwerk van wandel- en fietspaden, zomeractiviteiten, uitbatingen) zijn eveneens kanshebber voor een zomerspeelplek.</a:t>
            </a:r>
          </a:p>
          <a:p>
            <a:pPr marL="342900" lvl="0" indent="-342900" algn="just">
              <a:lnSpc>
                <a:spcPct val="115000"/>
              </a:lnSpc>
              <a:spcAft>
                <a:spcPts val="600"/>
              </a:spcAft>
              <a:buFont typeface="Wingdings" panose="05000000000000000000" pitchFamily="2" charset="2"/>
              <a:buChar char=""/>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Tijdelijke inrichting inzetten </a:t>
            </a:r>
            <a:r>
              <a:rPr lang="nl-BE" sz="1800" dirty="0" err="1">
                <a:effectLst/>
                <a:latin typeface="Arial" panose="020B0604020202020204" pitchFamily="34" charset="0"/>
                <a:ea typeface="Times New Roman" panose="02020603050405020304" pitchFamily="18" charset="0"/>
                <a:cs typeface="Times New Roman" panose="02020603050405020304" pitchFamily="18" charset="0"/>
              </a:rPr>
              <a:t>i.k.v</a:t>
            </a:r>
            <a:r>
              <a:rPr lang="nl-BE" sz="1800" dirty="0">
                <a:effectLst/>
                <a:latin typeface="Arial" panose="020B0604020202020204" pitchFamily="34" charset="0"/>
                <a:ea typeface="Times New Roman" panose="02020603050405020304" pitchFamily="18" charset="0"/>
                <a:cs typeface="Times New Roman" panose="02020603050405020304" pitchFamily="18" charset="0"/>
              </a:rPr>
              <a:t>. wisselende noden van een buurt: bv. een terrein op maat van 6-10 jarigen wordt tijdelijk aangevuld met inrichting voor +10. </a:t>
            </a:r>
          </a:p>
          <a:p>
            <a:pPr marL="342900" lvl="0" indent="-342900" algn="just">
              <a:lnSpc>
                <a:spcPct val="115000"/>
              </a:lnSpc>
              <a:spcAft>
                <a:spcPts val="600"/>
              </a:spcAft>
              <a:buFont typeface="Courier New" panose="02070309020205020404" pitchFamily="49" charset="0"/>
              <a:buChar char="o"/>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Aanleiding: vraag uit de buurt;</a:t>
            </a:r>
          </a:p>
          <a:p>
            <a:pPr marL="342900" lvl="0" indent="-342900" algn="just">
              <a:lnSpc>
                <a:spcPct val="115000"/>
              </a:lnSpc>
              <a:spcAft>
                <a:spcPts val="600"/>
              </a:spcAft>
              <a:buFont typeface="Courier New" panose="02070309020205020404" pitchFamily="49" charset="0"/>
              <a:buChar char="o"/>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Focus: kunst, educatie en innovatie;</a:t>
            </a:r>
          </a:p>
          <a:p>
            <a:pPr marL="342900" lvl="0" indent="-342900" algn="just">
              <a:lnSpc>
                <a:spcPct val="115000"/>
              </a:lnSpc>
              <a:spcAft>
                <a:spcPts val="600"/>
              </a:spcAft>
              <a:buFont typeface="Courier New" panose="02070309020205020404" pitchFamily="49" charset="0"/>
              <a:buChar char="o"/>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Randvoorwaarde: voldoende ruimte op terrein.</a:t>
            </a:r>
          </a:p>
          <a:p>
            <a:endParaRPr lang="nl-BE" dirty="0"/>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11</a:t>
            </a:fld>
            <a:endParaRPr lang="nl-BE"/>
          </a:p>
        </p:txBody>
      </p:sp>
    </p:spTree>
    <p:extLst>
      <p:ext uri="{BB962C8B-B14F-4D97-AF65-F5344CB8AC3E}">
        <p14:creationId xmlns:p14="http://schemas.microsoft.com/office/powerpoint/2010/main" val="332336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15000"/>
              </a:lnSpc>
              <a:spcAft>
                <a:spcPts val="600"/>
              </a:spcAft>
            </a:pPr>
            <a:r>
              <a:rPr lang="nl-BE" sz="1800" b="1" dirty="0">
                <a:effectLst/>
                <a:latin typeface="Arial" panose="020B0604020202020204" pitchFamily="34" charset="0"/>
                <a:ea typeface="Times New Roman" panose="02020603050405020304" pitchFamily="18" charset="0"/>
                <a:cs typeface="Times New Roman" panose="02020603050405020304" pitchFamily="18" charset="0"/>
              </a:rPr>
              <a:t>Beleidslijn 6: prikkelende passageplekken</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We zoeken passageplekken waar veel wandelaars, fietsers en toeristen langskomen om kleine, natuurlijke speelprikkels, sportelementen en verblijfsplekjes inrichten. Deze plekken zijn gelegen nabij hotspots (bv. jeugdwerk, school, sportinfrastructuur, kapel) en ‘drukke’ punten langsheen (trage) wegen.</a:t>
            </a: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Door zitelementen en kleine speel- en beweegaanleidingen toe te voegen aan hoeken en kantjes, lokken we voorbijgangers voor een kort pauzemoment of afleiding onderweg.</a:t>
            </a: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In het SECAP 2030 engageert Dilbeek zich tot het voorzien van een aangenaam schaduwplekje op wandelafstand van elke woning (300m) en toegankelijk groen op afstand (400m). Daarbovenop komen nog 44 extra natuurgroenperken (</a:t>
            </a:r>
            <a:r>
              <a:rPr lang="nl-BE" sz="1800" dirty="0" err="1">
                <a:effectLst/>
                <a:latin typeface="Arial" panose="020B0604020202020204" pitchFamily="34" charset="0"/>
                <a:ea typeface="Times New Roman" panose="02020603050405020304" pitchFamily="18" charset="0"/>
                <a:cs typeface="Times New Roman" panose="02020603050405020304" pitchFamily="18" charset="0"/>
              </a:rPr>
              <a:t>biodiverse</a:t>
            </a:r>
            <a:r>
              <a:rPr lang="nl-BE" sz="1800" dirty="0">
                <a:effectLst/>
                <a:latin typeface="Arial" panose="020B0604020202020204" pitchFamily="34" charset="0"/>
                <a:ea typeface="Times New Roman" panose="02020603050405020304" pitchFamily="18" charset="0"/>
                <a:cs typeface="Times New Roman" panose="02020603050405020304" pitchFamily="18" charset="0"/>
              </a:rPr>
              <a:t> ‘wilde’ groene plekken van minstens 10m²) zoals beschreven in het Lokaal Energie- en </a:t>
            </a:r>
            <a:r>
              <a:rPr lang="nl-BE" sz="1800" dirty="0" err="1">
                <a:effectLst/>
                <a:latin typeface="Arial" panose="020B0604020202020204" pitchFamily="34" charset="0"/>
                <a:ea typeface="Times New Roman" panose="02020603050405020304" pitchFamily="18" charset="0"/>
                <a:cs typeface="Times New Roman" panose="02020603050405020304" pitchFamily="18" charset="0"/>
              </a:rPr>
              <a:t>KlimaatPact</a:t>
            </a:r>
            <a:r>
              <a:rPr lang="nl-BE" sz="1800" dirty="0">
                <a:effectLst/>
                <a:latin typeface="Arial" panose="020B0604020202020204" pitchFamily="34" charset="0"/>
                <a:ea typeface="Times New Roman" panose="02020603050405020304" pitchFamily="18" charset="0"/>
                <a:cs typeface="Times New Roman" panose="02020603050405020304" pitchFamily="18" charset="0"/>
              </a:rPr>
              <a:t>. Aan dit uitgangspunt koppelen we graag het voorzien van speelaanleidingen en zitzones, zodat buurtbewoners steeds op wandelafstand verschillende fijne groene zones met een kleine beleving vinden.</a:t>
            </a: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We voegen extra sport- en beweegprikkels toe aan terreinen en passageplekken waar vandaag gesport wordt. Langsheen bestaande loop- en fietsroutes, maar ook op andere passageplekken langs (trage) wegen. Zo dagen we de (individuele) sporters uit met sportieve tussendoortjes en stimuleren we </a:t>
            </a:r>
            <a:r>
              <a:rPr lang="nl-BE" sz="1800" dirty="0" err="1">
                <a:effectLst/>
                <a:latin typeface="Arial" panose="020B0604020202020204" pitchFamily="34" charset="0"/>
                <a:ea typeface="Times New Roman" panose="02020603050405020304" pitchFamily="18" charset="0"/>
                <a:cs typeface="Times New Roman" panose="02020603050405020304" pitchFamily="18" charset="0"/>
              </a:rPr>
              <a:t>breedmotorisch</a:t>
            </a:r>
            <a:r>
              <a:rPr lang="nl-BE" sz="1800" dirty="0">
                <a:effectLst/>
                <a:latin typeface="Arial" panose="020B0604020202020204" pitchFamily="34" charset="0"/>
                <a:ea typeface="Times New Roman" panose="02020603050405020304" pitchFamily="18" charset="0"/>
                <a:cs typeface="Times New Roman" panose="02020603050405020304" pitchFamily="18" charset="0"/>
              </a:rPr>
              <a:t> bewegen bij jong en oud . </a:t>
            </a:r>
            <a:r>
              <a:rPr lang="nl-BE" sz="1800" i="1" dirty="0" err="1">
                <a:effectLst/>
                <a:latin typeface="Arial" panose="020B0604020202020204" pitchFamily="34" charset="0"/>
                <a:ea typeface="Times New Roman" panose="02020603050405020304" pitchFamily="18" charset="0"/>
                <a:cs typeface="Times New Roman" panose="02020603050405020304" pitchFamily="18" charset="0"/>
              </a:rPr>
              <a:t>Strava</a:t>
            </a:r>
            <a:r>
              <a:rPr lang="nl-BE" sz="1800" i="1" dirty="0">
                <a:effectLst/>
                <a:latin typeface="Arial" panose="020B0604020202020204" pitchFamily="34" charset="0"/>
                <a:ea typeface="Times New Roman" panose="02020603050405020304" pitchFamily="18" charset="0"/>
                <a:cs typeface="Times New Roman" panose="02020603050405020304" pitchFamily="18" charset="0"/>
              </a:rPr>
              <a:t> toont ons waar dit relevant is.</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15000"/>
              </a:lnSpc>
              <a:spcAft>
                <a:spcPts val="600"/>
              </a:spcAft>
            </a:pPr>
            <a:r>
              <a:rPr lang="nl-BE" sz="1800" b="1" dirty="0">
                <a:effectLst/>
                <a:latin typeface="Arial" panose="020B0604020202020204" pitchFamily="34" charset="0"/>
                <a:ea typeface="Times New Roman" panose="02020603050405020304" pitchFamily="18" charset="0"/>
                <a:cs typeface="Times New Roman" panose="02020603050405020304" pitchFamily="18" charset="0"/>
              </a:rPr>
              <a:t>Beleidslijn 7: zoeken naar nieuwe kansen</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BE" sz="1800" dirty="0">
                <a:effectLst/>
                <a:latin typeface="Arial" panose="020B0604020202020204" pitchFamily="34" charset="0"/>
                <a:ea typeface="Times New Roman" panose="02020603050405020304" pitchFamily="18" charset="0"/>
                <a:cs typeface="Times New Roman" panose="02020603050405020304" pitchFamily="18" charset="0"/>
              </a:rPr>
              <a:t>We staren ons niet blind op gekende, bestaande ontmoetingsplekken, maar blijven zoeken naar nieuwe kansen en nieuwe locaties om bovenstaande uitgangspunten te realiseren op basis van een goede spreiding van functies over het hele grondgebied. </a:t>
            </a:r>
          </a:p>
          <a:p>
            <a:r>
              <a:rPr lang="nl-BE" sz="1800" dirty="0">
                <a:effectLst/>
                <a:latin typeface="Arial" panose="020B0604020202020204" pitchFamily="34" charset="0"/>
                <a:ea typeface="Times New Roman" panose="02020603050405020304" pitchFamily="18" charset="0"/>
                <a:cs typeface="Times New Roman" panose="02020603050405020304" pitchFamily="18" charset="0"/>
              </a:rPr>
              <a:t>Bij realisatie van nieuwe woonontwikkeling wordt voldoende buitenruimte voorzien als gemeenschappelijke publieke ruimte voor de buurt.</a:t>
            </a:r>
            <a:endParaRPr lang="nl-BE" dirty="0"/>
          </a:p>
        </p:txBody>
      </p:sp>
      <p:sp>
        <p:nvSpPr>
          <p:cNvPr id="4" name="Tijdelijke aanduiding voor dianummer 3"/>
          <p:cNvSpPr>
            <a:spLocks noGrp="1"/>
          </p:cNvSpPr>
          <p:nvPr>
            <p:ph type="sldNum" sz="quarter" idx="5"/>
          </p:nvPr>
        </p:nvSpPr>
        <p:spPr/>
        <p:txBody>
          <a:bodyPr/>
          <a:lstStyle/>
          <a:p>
            <a:fld id="{179EA68D-182D-4107-842B-3F3DA6588927}" type="slidenum">
              <a:rPr lang="nl-BE" smtClean="0"/>
              <a:t>12</a:t>
            </a:fld>
            <a:endParaRPr lang="nl-BE"/>
          </a:p>
        </p:txBody>
      </p:sp>
    </p:spTree>
    <p:extLst>
      <p:ext uri="{BB962C8B-B14F-4D97-AF65-F5344CB8AC3E}">
        <p14:creationId xmlns:p14="http://schemas.microsoft.com/office/powerpoint/2010/main" val="1041794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Vrije vorm 14">
            <a:extLst>
              <a:ext uri="{FF2B5EF4-FFF2-40B4-BE49-F238E27FC236}">
                <a16:creationId xmlns:a16="http://schemas.microsoft.com/office/drawing/2014/main" id="{725A1C3A-F9CD-417C-9156-F43253402DD6}"/>
              </a:ext>
            </a:extLst>
          </p:cNvPr>
          <p:cNvSpPr/>
          <p:nvPr userDrawn="1"/>
        </p:nvSpPr>
        <p:spPr>
          <a:xfrm>
            <a:off x="4119" y="-1"/>
            <a:ext cx="11915773" cy="6120000"/>
          </a:xfrm>
          <a:custGeom>
            <a:avLst/>
            <a:gdLst>
              <a:gd name="connsiteX0" fmla="*/ 0 w 11915773"/>
              <a:gd name="connsiteY0" fmla="*/ 1 h 6134215"/>
              <a:gd name="connsiteX1" fmla="*/ 276227 w 11915773"/>
              <a:gd name="connsiteY1" fmla="*/ 1 h 6134215"/>
              <a:gd name="connsiteX2" fmla="*/ 276227 w 11915773"/>
              <a:gd name="connsiteY2" fmla="*/ 3053557 h 6134215"/>
              <a:gd name="connsiteX3" fmla="*/ 0 w 11915773"/>
              <a:gd name="connsiteY3" fmla="*/ 3053557 h 6134215"/>
              <a:gd name="connsiteX4" fmla="*/ 276227 w 11915773"/>
              <a:gd name="connsiteY4" fmla="*/ 0 h 6134215"/>
              <a:gd name="connsiteX5" fmla="*/ 988541 w 11915773"/>
              <a:gd name="connsiteY5" fmla="*/ 0 h 6134215"/>
              <a:gd name="connsiteX6" fmla="*/ 988541 w 11915773"/>
              <a:gd name="connsiteY6" fmla="*/ 4886 h 6134215"/>
              <a:gd name="connsiteX7" fmla="*/ 993517 w 11915773"/>
              <a:gd name="connsiteY7" fmla="*/ 4126 h 6134215"/>
              <a:gd name="connsiteX8" fmla="*/ 1075208 w 11915773"/>
              <a:gd name="connsiteY8" fmla="*/ 1 h 6134215"/>
              <a:gd name="connsiteX9" fmla="*/ 11116792 w 11915773"/>
              <a:gd name="connsiteY9" fmla="*/ 1 h 6134215"/>
              <a:gd name="connsiteX10" fmla="*/ 11915773 w 11915773"/>
              <a:gd name="connsiteY10" fmla="*/ 798982 h 6134215"/>
              <a:gd name="connsiteX11" fmla="*/ 11915773 w 11915773"/>
              <a:gd name="connsiteY11" fmla="*/ 5335234 h 6134215"/>
              <a:gd name="connsiteX12" fmla="*/ 11116792 w 11915773"/>
              <a:gd name="connsiteY12" fmla="*/ 6134215 h 6134215"/>
              <a:gd name="connsiteX13" fmla="*/ 1075208 w 11915773"/>
              <a:gd name="connsiteY13" fmla="*/ 6134215 h 6134215"/>
              <a:gd name="connsiteX14" fmla="*/ 993517 w 11915773"/>
              <a:gd name="connsiteY14" fmla="*/ 6130090 h 6134215"/>
              <a:gd name="connsiteX15" fmla="*/ 988541 w 11915773"/>
              <a:gd name="connsiteY15" fmla="*/ 6129331 h 6134215"/>
              <a:gd name="connsiteX16" fmla="*/ 988541 w 11915773"/>
              <a:gd name="connsiteY16" fmla="*/ 6134215 h 6134215"/>
              <a:gd name="connsiteX17" fmla="*/ 276227 w 11915773"/>
              <a:gd name="connsiteY17" fmla="*/ 6134215 h 6134215"/>
              <a:gd name="connsiteX18" fmla="*/ 276227 w 11915773"/>
              <a:gd name="connsiteY18" fmla="*/ 5335234 h 6134215"/>
              <a:gd name="connsiteX19" fmla="*/ 276227 w 11915773"/>
              <a:gd name="connsiteY19" fmla="*/ 798982 h 61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15773" h="6134215">
                <a:moveTo>
                  <a:pt x="0" y="1"/>
                </a:moveTo>
                <a:lnTo>
                  <a:pt x="276227" y="1"/>
                </a:lnTo>
                <a:lnTo>
                  <a:pt x="276227" y="3053557"/>
                </a:lnTo>
                <a:lnTo>
                  <a:pt x="0" y="3053557"/>
                </a:lnTo>
                <a:close/>
                <a:moveTo>
                  <a:pt x="276227" y="0"/>
                </a:moveTo>
                <a:lnTo>
                  <a:pt x="988541" y="0"/>
                </a:lnTo>
                <a:lnTo>
                  <a:pt x="988541" y="4886"/>
                </a:lnTo>
                <a:lnTo>
                  <a:pt x="993517" y="4126"/>
                </a:lnTo>
                <a:cubicBezTo>
                  <a:pt x="1020377" y="1399"/>
                  <a:pt x="1047629" y="1"/>
                  <a:pt x="1075208" y="1"/>
                </a:cubicBezTo>
                <a:lnTo>
                  <a:pt x="11116792" y="1"/>
                </a:lnTo>
                <a:cubicBezTo>
                  <a:pt x="11558057" y="1"/>
                  <a:pt x="11915773" y="357717"/>
                  <a:pt x="11915773" y="798982"/>
                </a:cubicBezTo>
                <a:lnTo>
                  <a:pt x="11915773" y="5335234"/>
                </a:lnTo>
                <a:cubicBezTo>
                  <a:pt x="11915773" y="5776499"/>
                  <a:pt x="11558057" y="6134215"/>
                  <a:pt x="11116792" y="6134215"/>
                </a:cubicBezTo>
                <a:lnTo>
                  <a:pt x="1075208" y="6134215"/>
                </a:lnTo>
                <a:cubicBezTo>
                  <a:pt x="1047629" y="6134215"/>
                  <a:pt x="1020377" y="6132818"/>
                  <a:pt x="993517" y="6130090"/>
                </a:cubicBezTo>
                <a:lnTo>
                  <a:pt x="988541" y="6129331"/>
                </a:lnTo>
                <a:lnTo>
                  <a:pt x="988541" y="6134215"/>
                </a:lnTo>
                <a:lnTo>
                  <a:pt x="276227" y="6134215"/>
                </a:lnTo>
                <a:lnTo>
                  <a:pt x="276227" y="5335234"/>
                </a:lnTo>
                <a:lnTo>
                  <a:pt x="276227" y="7989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2" name="Titel 1">
            <a:extLst>
              <a:ext uri="{FF2B5EF4-FFF2-40B4-BE49-F238E27FC236}">
                <a16:creationId xmlns:a16="http://schemas.microsoft.com/office/drawing/2014/main" id="{D5ECB885-5627-452E-A878-9FC30477F720}"/>
              </a:ext>
            </a:extLst>
          </p:cNvPr>
          <p:cNvSpPr>
            <a:spLocks noGrp="1"/>
          </p:cNvSpPr>
          <p:nvPr>
            <p:ph type="ctrTitle" hasCustomPrompt="1"/>
          </p:nvPr>
        </p:nvSpPr>
        <p:spPr>
          <a:xfrm>
            <a:off x="1099457" y="3080658"/>
            <a:ext cx="9409454" cy="2122713"/>
          </a:xfrm>
        </p:spPr>
        <p:txBody>
          <a:bodyPr lIns="0" tIns="0" rIns="0" bIns="0" anchor="t" anchorCtr="0"/>
          <a:lstStyle>
            <a:lvl1pPr algn="l">
              <a:defRPr sz="5000" b="1">
                <a:solidFill>
                  <a:schemeClr val="accent2"/>
                </a:solidFill>
              </a:defRPr>
            </a:lvl1pPr>
          </a:lstStyle>
          <a:p>
            <a:r>
              <a:rPr lang="nl-NL"/>
              <a:t>HOOFDTITEL</a:t>
            </a:r>
            <a:endParaRPr lang="nl-BE"/>
          </a:p>
        </p:txBody>
      </p:sp>
      <p:pic>
        <p:nvPicPr>
          <p:cNvPr id="13" name="Graphic 12">
            <a:extLst>
              <a:ext uri="{FF2B5EF4-FFF2-40B4-BE49-F238E27FC236}">
                <a16:creationId xmlns:a16="http://schemas.microsoft.com/office/drawing/2014/main" id="{2596F766-AD83-48E1-BFE2-A629A34924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8911" y="6345466"/>
            <a:ext cx="1417635" cy="284537"/>
          </a:xfrm>
          <a:prstGeom prst="rect">
            <a:avLst/>
          </a:prstGeom>
        </p:spPr>
      </p:pic>
      <p:sp>
        <p:nvSpPr>
          <p:cNvPr id="14" name="Tijdelijke aanduiding voor dianummer 5">
            <a:extLst>
              <a:ext uri="{FF2B5EF4-FFF2-40B4-BE49-F238E27FC236}">
                <a16:creationId xmlns:a16="http://schemas.microsoft.com/office/drawing/2014/main" id="{FEDC569F-B830-4C83-A37D-52C81C6E667A}"/>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cs typeface="Arial" panose="020B0604020202020204" pitchFamily="34" charset="0"/>
              </a:rPr>
              <a:t>● Beleidsplan belevings- en ontmoetingsweefsel</a:t>
            </a:r>
            <a:endParaRPr lang="nl-BE" dirty="0"/>
          </a:p>
        </p:txBody>
      </p:sp>
    </p:spTree>
    <p:extLst>
      <p:ext uri="{BB962C8B-B14F-4D97-AF65-F5344CB8AC3E}">
        <p14:creationId xmlns:p14="http://schemas.microsoft.com/office/powerpoint/2010/main" val="285586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dia met statement en beeld">
    <p:spTree>
      <p:nvGrpSpPr>
        <p:cNvPr id="1" name=""/>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B9C5F583-2E73-47D0-8E6C-FDC578E12D79}"/>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cs typeface="Arial" panose="020B0604020202020204" pitchFamily="34" charset="0"/>
              </a:rPr>
              <a:t>● Beleidsplan belevings- en ontmoetingsweefsel</a:t>
            </a:r>
            <a:endParaRPr lang="nl-BE" dirty="0"/>
          </a:p>
        </p:txBody>
      </p:sp>
      <p:pic>
        <p:nvPicPr>
          <p:cNvPr id="13" name="Graphic 12">
            <a:extLst>
              <a:ext uri="{FF2B5EF4-FFF2-40B4-BE49-F238E27FC236}">
                <a16:creationId xmlns:a16="http://schemas.microsoft.com/office/drawing/2014/main" id="{6D29CCF6-B0A1-4476-A796-B05A19426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55471" y="6340651"/>
            <a:ext cx="360302" cy="284537"/>
          </a:xfrm>
          <a:prstGeom prst="rect">
            <a:avLst/>
          </a:prstGeom>
        </p:spPr>
      </p:pic>
      <p:sp>
        <p:nvSpPr>
          <p:cNvPr id="9" name="Tijdelijke aanduiding voor tekst 8">
            <a:extLst>
              <a:ext uri="{FF2B5EF4-FFF2-40B4-BE49-F238E27FC236}">
                <a16:creationId xmlns:a16="http://schemas.microsoft.com/office/drawing/2014/main" id="{497F588D-2D94-4C48-B97D-52AD7FF819B4}"/>
              </a:ext>
            </a:extLst>
          </p:cNvPr>
          <p:cNvSpPr>
            <a:spLocks noGrp="1"/>
          </p:cNvSpPr>
          <p:nvPr>
            <p:ph type="body" sz="quarter" idx="10" hasCustomPrompt="1"/>
          </p:nvPr>
        </p:nvSpPr>
        <p:spPr>
          <a:xfrm>
            <a:off x="4746171" y="1948544"/>
            <a:ext cx="5762740" cy="4109354"/>
          </a:xfrm>
        </p:spPr>
        <p:txBody>
          <a:bodyPr/>
          <a:lstStyle>
            <a:lvl1pPr>
              <a:defRPr b="1" i="0">
                <a:solidFill>
                  <a:schemeClr val="accent3"/>
                </a:solidFill>
              </a:defRPr>
            </a:lvl1pPr>
            <a:lvl2pPr>
              <a:defRPr/>
            </a:lvl2pPr>
            <a:lvl3pPr>
              <a:defRPr>
                <a:solidFill>
                  <a:schemeClr val="accent4"/>
                </a:solidFill>
              </a:defRPr>
            </a:lvl3pPr>
          </a:lstStyle>
          <a:p>
            <a:pPr lvl="0"/>
            <a:r>
              <a:rPr lang="nl-NL"/>
              <a:t>Ondertitel</a:t>
            </a:r>
          </a:p>
          <a:p>
            <a:pPr lvl="1"/>
            <a:r>
              <a:rPr lang="nl-NL"/>
              <a:t>Tekst</a:t>
            </a:r>
          </a:p>
          <a:p>
            <a:pPr lvl="2"/>
            <a:r>
              <a:rPr lang="nl-NL"/>
              <a:t>opsomming</a:t>
            </a:r>
          </a:p>
          <a:p>
            <a:pPr lvl="2"/>
            <a:r>
              <a:rPr lang="nl-NL"/>
              <a:t>opsomming</a:t>
            </a:r>
          </a:p>
          <a:p>
            <a:pPr lvl="2"/>
            <a:r>
              <a:rPr lang="nl-NL"/>
              <a:t>opsomming</a:t>
            </a:r>
          </a:p>
        </p:txBody>
      </p:sp>
      <p:sp>
        <p:nvSpPr>
          <p:cNvPr id="16" name="Titel 1">
            <a:extLst>
              <a:ext uri="{FF2B5EF4-FFF2-40B4-BE49-F238E27FC236}">
                <a16:creationId xmlns:a16="http://schemas.microsoft.com/office/drawing/2014/main" id="{09D367E7-11BC-4354-B902-DA1CAE07A2E0}"/>
              </a:ext>
            </a:extLst>
          </p:cNvPr>
          <p:cNvSpPr>
            <a:spLocks noGrp="1"/>
          </p:cNvSpPr>
          <p:nvPr>
            <p:ph type="ctrTitle" hasCustomPrompt="1"/>
          </p:nvPr>
        </p:nvSpPr>
        <p:spPr>
          <a:xfrm>
            <a:off x="4746171" y="800102"/>
            <a:ext cx="5762740" cy="868838"/>
          </a:xfrm>
        </p:spPr>
        <p:txBody>
          <a:bodyPr lIns="0" tIns="0" rIns="0" bIns="0" anchor="t" anchorCtr="0"/>
          <a:lstStyle>
            <a:lvl1pPr algn="l">
              <a:defRPr sz="3500" b="1">
                <a:solidFill>
                  <a:schemeClr val="accent6"/>
                </a:solidFill>
              </a:defRPr>
            </a:lvl1pPr>
          </a:lstStyle>
          <a:p>
            <a:r>
              <a:rPr lang="nl-NL"/>
              <a:t>Titel</a:t>
            </a:r>
            <a:endParaRPr lang="nl-BE"/>
          </a:p>
        </p:txBody>
      </p:sp>
      <p:sp>
        <p:nvSpPr>
          <p:cNvPr id="12" name="Vrije vorm: vorm 11">
            <a:extLst>
              <a:ext uri="{FF2B5EF4-FFF2-40B4-BE49-F238E27FC236}">
                <a16:creationId xmlns:a16="http://schemas.microsoft.com/office/drawing/2014/main" id="{23C9F4CE-EB6A-4758-B7BD-7F3648976923}"/>
              </a:ext>
            </a:extLst>
          </p:cNvPr>
          <p:cNvSpPr/>
          <p:nvPr userDrawn="1"/>
        </p:nvSpPr>
        <p:spPr>
          <a:xfrm>
            <a:off x="272142" y="265347"/>
            <a:ext cx="3820888" cy="5841766"/>
          </a:xfrm>
          <a:custGeom>
            <a:avLst/>
            <a:gdLst>
              <a:gd name="connsiteX0" fmla="*/ 0 w 3820888"/>
              <a:gd name="connsiteY0" fmla="*/ 0 h 5841766"/>
              <a:gd name="connsiteX1" fmla="*/ 636827 w 3820888"/>
              <a:gd name="connsiteY1" fmla="*/ 0 h 5841766"/>
              <a:gd name="connsiteX2" fmla="*/ 2134612 w 3820888"/>
              <a:gd name="connsiteY2" fmla="*/ 0 h 5841766"/>
              <a:gd name="connsiteX3" fmla="*/ 3184061 w 3820888"/>
              <a:gd name="connsiteY3" fmla="*/ 0 h 5841766"/>
              <a:gd name="connsiteX4" fmla="*/ 3820888 w 3820888"/>
              <a:gd name="connsiteY4" fmla="*/ 636827 h 5841766"/>
              <a:gd name="connsiteX5" fmla="*/ 3820888 w 3820888"/>
              <a:gd name="connsiteY5" fmla="*/ 5204939 h 5841766"/>
              <a:gd name="connsiteX6" fmla="*/ 3184061 w 3820888"/>
              <a:gd name="connsiteY6" fmla="*/ 5841766 h 5841766"/>
              <a:gd name="connsiteX7" fmla="*/ 2134612 w 3820888"/>
              <a:gd name="connsiteY7" fmla="*/ 5841766 h 5841766"/>
              <a:gd name="connsiteX8" fmla="*/ 636827 w 3820888"/>
              <a:gd name="connsiteY8" fmla="*/ 5841766 h 5841766"/>
              <a:gd name="connsiteX9" fmla="*/ 0 w 3820888"/>
              <a:gd name="connsiteY9" fmla="*/ 5841766 h 5841766"/>
              <a:gd name="connsiteX10" fmla="*/ 0 w 3820888"/>
              <a:gd name="connsiteY10" fmla="*/ 5204939 h 5841766"/>
              <a:gd name="connsiteX11" fmla="*/ 0 w 3820888"/>
              <a:gd name="connsiteY11" fmla="*/ 636827 h 584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0888" h="5841766">
                <a:moveTo>
                  <a:pt x="0" y="0"/>
                </a:moveTo>
                <a:lnTo>
                  <a:pt x="636827" y="0"/>
                </a:lnTo>
                <a:lnTo>
                  <a:pt x="2134612" y="0"/>
                </a:lnTo>
                <a:lnTo>
                  <a:pt x="3184061" y="0"/>
                </a:lnTo>
                <a:cubicBezTo>
                  <a:pt x="3535771" y="0"/>
                  <a:pt x="3820888" y="285117"/>
                  <a:pt x="3820888" y="636827"/>
                </a:cubicBezTo>
                <a:lnTo>
                  <a:pt x="3820888" y="5204939"/>
                </a:lnTo>
                <a:cubicBezTo>
                  <a:pt x="3820888" y="5556649"/>
                  <a:pt x="3535771" y="5841766"/>
                  <a:pt x="3184061" y="5841766"/>
                </a:cubicBezTo>
                <a:lnTo>
                  <a:pt x="2134612" y="5841766"/>
                </a:lnTo>
                <a:lnTo>
                  <a:pt x="636827" y="5841766"/>
                </a:lnTo>
                <a:lnTo>
                  <a:pt x="0" y="5841766"/>
                </a:lnTo>
                <a:lnTo>
                  <a:pt x="0" y="5204939"/>
                </a:lnTo>
                <a:lnTo>
                  <a:pt x="0" y="63682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8" name="Tijdelijke aanduiding voor afbeelding 9">
            <a:extLst>
              <a:ext uri="{FF2B5EF4-FFF2-40B4-BE49-F238E27FC236}">
                <a16:creationId xmlns:a16="http://schemas.microsoft.com/office/drawing/2014/main" id="{6ACC7E5F-FCE4-4230-9D3C-AAF7BD6BA78B}"/>
              </a:ext>
            </a:extLst>
          </p:cNvPr>
          <p:cNvSpPr>
            <a:spLocks noGrp="1"/>
          </p:cNvSpPr>
          <p:nvPr>
            <p:ph type="pic" sz="quarter" idx="11"/>
          </p:nvPr>
        </p:nvSpPr>
        <p:spPr>
          <a:xfrm>
            <a:off x="272141" y="3133724"/>
            <a:ext cx="3820888" cy="2972081"/>
          </a:xfrm>
          <a:custGeom>
            <a:avLst/>
            <a:gdLst>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10083"/>
              <a:gd name="connsiteX1" fmla="*/ 3897313 w 4676776"/>
              <a:gd name="connsiteY1" fmla="*/ 0 h 4910083"/>
              <a:gd name="connsiteX2" fmla="*/ 4676776 w 4676776"/>
              <a:gd name="connsiteY2" fmla="*/ 779463 h 4910083"/>
              <a:gd name="connsiteX3" fmla="*/ 4676775 w 4676776"/>
              <a:gd name="connsiteY3" fmla="*/ 4128803 h 4910083"/>
              <a:gd name="connsiteX4" fmla="*/ 3897312 w 4676776"/>
              <a:gd name="connsiteY4" fmla="*/ 4908266 h 4910083"/>
              <a:gd name="connsiteX5" fmla="*/ 779463 w 4676776"/>
              <a:gd name="connsiteY5" fmla="*/ 4908265 h 4910083"/>
              <a:gd name="connsiteX6" fmla="*/ 765106 w 4676776"/>
              <a:gd name="connsiteY6" fmla="*/ 4907540 h 4910083"/>
              <a:gd name="connsiteX7" fmla="*/ 0 w 4676776"/>
              <a:gd name="connsiteY7" fmla="*/ 4907540 h 4910083"/>
              <a:gd name="connsiteX8" fmla="*/ 0 w 4676776"/>
              <a:gd name="connsiteY8" fmla="*/ 4128802 h 4910083"/>
              <a:gd name="connsiteX9" fmla="*/ 0 w 4676776"/>
              <a:gd name="connsiteY9" fmla="*/ 779463 h 4910083"/>
              <a:gd name="connsiteX10" fmla="*/ 0 w 4676776"/>
              <a:gd name="connsiteY10" fmla="*/ 577 h 4910083"/>
              <a:gd name="connsiteX11" fmla="*/ 768037 w 4676776"/>
              <a:gd name="connsiteY11" fmla="*/ 577 h 4910083"/>
              <a:gd name="connsiteX12" fmla="*/ 779463 w 4676776"/>
              <a:gd name="connsiteY12" fmla="*/ 0 h 4910083"/>
              <a:gd name="connsiteX0" fmla="*/ 779463 w 4676776"/>
              <a:gd name="connsiteY0" fmla="*/ 0 h 4910083"/>
              <a:gd name="connsiteX1" fmla="*/ 3897313 w 4676776"/>
              <a:gd name="connsiteY1" fmla="*/ 0 h 4910083"/>
              <a:gd name="connsiteX2" fmla="*/ 4676776 w 4676776"/>
              <a:gd name="connsiteY2" fmla="*/ 779463 h 4910083"/>
              <a:gd name="connsiteX3" fmla="*/ 4676775 w 4676776"/>
              <a:gd name="connsiteY3" fmla="*/ 4128803 h 4910083"/>
              <a:gd name="connsiteX4" fmla="*/ 3897312 w 4676776"/>
              <a:gd name="connsiteY4" fmla="*/ 4908266 h 4910083"/>
              <a:gd name="connsiteX5" fmla="*/ 779463 w 4676776"/>
              <a:gd name="connsiteY5" fmla="*/ 4908265 h 4910083"/>
              <a:gd name="connsiteX6" fmla="*/ 765106 w 4676776"/>
              <a:gd name="connsiteY6" fmla="*/ 4907540 h 4910083"/>
              <a:gd name="connsiteX7" fmla="*/ 0 w 4676776"/>
              <a:gd name="connsiteY7" fmla="*/ 4907540 h 4910083"/>
              <a:gd name="connsiteX8" fmla="*/ 0 w 4676776"/>
              <a:gd name="connsiteY8" fmla="*/ 4128802 h 4910083"/>
              <a:gd name="connsiteX9" fmla="*/ 0 w 4676776"/>
              <a:gd name="connsiteY9" fmla="*/ 779463 h 4910083"/>
              <a:gd name="connsiteX10" fmla="*/ 0 w 4676776"/>
              <a:gd name="connsiteY10" fmla="*/ 577 h 4910083"/>
              <a:gd name="connsiteX11" fmla="*/ 768037 w 4676776"/>
              <a:gd name="connsiteY11" fmla="*/ 577 h 4910083"/>
              <a:gd name="connsiteX12" fmla="*/ 779463 w 4676776"/>
              <a:gd name="connsiteY12" fmla="*/ 0 h 4910083"/>
              <a:gd name="connsiteX0" fmla="*/ 779463 w 4677302"/>
              <a:gd name="connsiteY0" fmla="*/ 0 h 4910083"/>
              <a:gd name="connsiteX1" fmla="*/ 3897313 w 4677302"/>
              <a:gd name="connsiteY1" fmla="*/ 0 h 4910083"/>
              <a:gd name="connsiteX2" fmla="*/ 4676776 w 4677302"/>
              <a:gd name="connsiteY2" fmla="*/ 779463 h 4910083"/>
              <a:gd name="connsiteX3" fmla="*/ 4676775 w 4677302"/>
              <a:gd name="connsiteY3" fmla="*/ 4128803 h 4910083"/>
              <a:gd name="connsiteX4" fmla="*/ 3897312 w 4677302"/>
              <a:gd name="connsiteY4" fmla="*/ 4908266 h 4910083"/>
              <a:gd name="connsiteX5" fmla="*/ 779463 w 4677302"/>
              <a:gd name="connsiteY5" fmla="*/ 4908265 h 4910083"/>
              <a:gd name="connsiteX6" fmla="*/ 765106 w 4677302"/>
              <a:gd name="connsiteY6" fmla="*/ 4907540 h 4910083"/>
              <a:gd name="connsiteX7" fmla="*/ 0 w 4677302"/>
              <a:gd name="connsiteY7" fmla="*/ 4907540 h 4910083"/>
              <a:gd name="connsiteX8" fmla="*/ 0 w 4677302"/>
              <a:gd name="connsiteY8" fmla="*/ 4128802 h 4910083"/>
              <a:gd name="connsiteX9" fmla="*/ 0 w 4677302"/>
              <a:gd name="connsiteY9" fmla="*/ 779463 h 4910083"/>
              <a:gd name="connsiteX10" fmla="*/ 0 w 4677302"/>
              <a:gd name="connsiteY10" fmla="*/ 577 h 4910083"/>
              <a:gd name="connsiteX11" fmla="*/ 768037 w 4677302"/>
              <a:gd name="connsiteY11" fmla="*/ 577 h 4910083"/>
              <a:gd name="connsiteX12" fmla="*/ 779463 w 4677302"/>
              <a:gd name="connsiteY12" fmla="*/ 0 h 4910083"/>
              <a:gd name="connsiteX0" fmla="*/ 779463 w 4677302"/>
              <a:gd name="connsiteY0" fmla="*/ 0 h 4910083"/>
              <a:gd name="connsiteX1" fmla="*/ 4676776 w 4677302"/>
              <a:gd name="connsiteY1" fmla="*/ 779463 h 4910083"/>
              <a:gd name="connsiteX2" fmla="*/ 4676775 w 4677302"/>
              <a:gd name="connsiteY2" fmla="*/ 4128803 h 4910083"/>
              <a:gd name="connsiteX3" fmla="*/ 3897312 w 4677302"/>
              <a:gd name="connsiteY3" fmla="*/ 4908266 h 4910083"/>
              <a:gd name="connsiteX4" fmla="*/ 779463 w 4677302"/>
              <a:gd name="connsiteY4" fmla="*/ 4908265 h 4910083"/>
              <a:gd name="connsiteX5" fmla="*/ 765106 w 4677302"/>
              <a:gd name="connsiteY5" fmla="*/ 4907540 h 4910083"/>
              <a:gd name="connsiteX6" fmla="*/ 0 w 4677302"/>
              <a:gd name="connsiteY6" fmla="*/ 4907540 h 4910083"/>
              <a:gd name="connsiteX7" fmla="*/ 0 w 4677302"/>
              <a:gd name="connsiteY7" fmla="*/ 4128802 h 4910083"/>
              <a:gd name="connsiteX8" fmla="*/ 0 w 4677302"/>
              <a:gd name="connsiteY8" fmla="*/ 779463 h 4910083"/>
              <a:gd name="connsiteX9" fmla="*/ 0 w 4677302"/>
              <a:gd name="connsiteY9" fmla="*/ 577 h 4910083"/>
              <a:gd name="connsiteX10" fmla="*/ 768037 w 4677302"/>
              <a:gd name="connsiteY10" fmla="*/ 577 h 4910083"/>
              <a:gd name="connsiteX11" fmla="*/ 779463 w 4677302"/>
              <a:gd name="connsiteY11" fmla="*/ 0 h 4910083"/>
              <a:gd name="connsiteX0" fmla="*/ 768037 w 4677302"/>
              <a:gd name="connsiteY0" fmla="*/ 0 h 4909506"/>
              <a:gd name="connsiteX1" fmla="*/ 4676776 w 4677302"/>
              <a:gd name="connsiteY1" fmla="*/ 778886 h 4909506"/>
              <a:gd name="connsiteX2" fmla="*/ 4676775 w 4677302"/>
              <a:gd name="connsiteY2" fmla="*/ 4128226 h 4909506"/>
              <a:gd name="connsiteX3" fmla="*/ 3897312 w 4677302"/>
              <a:gd name="connsiteY3" fmla="*/ 4907689 h 4909506"/>
              <a:gd name="connsiteX4" fmla="*/ 779463 w 4677302"/>
              <a:gd name="connsiteY4" fmla="*/ 4907688 h 4909506"/>
              <a:gd name="connsiteX5" fmla="*/ 765106 w 4677302"/>
              <a:gd name="connsiteY5" fmla="*/ 4906963 h 4909506"/>
              <a:gd name="connsiteX6" fmla="*/ 0 w 4677302"/>
              <a:gd name="connsiteY6" fmla="*/ 4906963 h 4909506"/>
              <a:gd name="connsiteX7" fmla="*/ 0 w 4677302"/>
              <a:gd name="connsiteY7" fmla="*/ 4128225 h 4909506"/>
              <a:gd name="connsiteX8" fmla="*/ 0 w 4677302"/>
              <a:gd name="connsiteY8" fmla="*/ 778886 h 4909506"/>
              <a:gd name="connsiteX9" fmla="*/ 0 w 4677302"/>
              <a:gd name="connsiteY9" fmla="*/ 0 h 4909506"/>
              <a:gd name="connsiteX10" fmla="*/ 768037 w 4677302"/>
              <a:gd name="connsiteY10" fmla="*/ 0 h 4909506"/>
              <a:gd name="connsiteX0" fmla="*/ 0 w 4677302"/>
              <a:gd name="connsiteY0" fmla="*/ 0 h 4909506"/>
              <a:gd name="connsiteX1" fmla="*/ 4676776 w 4677302"/>
              <a:gd name="connsiteY1" fmla="*/ 778886 h 4909506"/>
              <a:gd name="connsiteX2" fmla="*/ 4676775 w 4677302"/>
              <a:gd name="connsiteY2" fmla="*/ 4128226 h 4909506"/>
              <a:gd name="connsiteX3" fmla="*/ 3897312 w 4677302"/>
              <a:gd name="connsiteY3" fmla="*/ 4907689 h 4909506"/>
              <a:gd name="connsiteX4" fmla="*/ 779463 w 4677302"/>
              <a:gd name="connsiteY4" fmla="*/ 4907688 h 4909506"/>
              <a:gd name="connsiteX5" fmla="*/ 765106 w 4677302"/>
              <a:gd name="connsiteY5" fmla="*/ 4906963 h 4909506"/>
              <a:gd name="connsiteX6" fmla="*/ 0 w 4677302"/>
              <a:gd name="connsiteY6" fmla="*/ 4906963 h 4909506"/>
              <a:gd name="connsiteX7" fmla="*/ 0 w 4677302"/>
              <a:gd name="connsiteY7" fmla="*/ 4128225 h 4909506"/>
              <a:gd name="connsiteX8" fmla="*/ 0 w 4677302"/>
              <a:gd name="connsiteY8" fmla="*/ 778886 h 4909506"/>
              <a:gd name="connsiteX9" fmla="*/ 0 w 4677302"/>
              <a:gd name="connsiteY9" fmla="*/ 0 h 4909506"/>
              <a:gd name="connsiteX0" fmla="*/ 0 w 4677302"/>
              <a:gd name="connsiteY0" fmla="*/ 0 h 4130620"/>
              <a:gd name="connsiteX1" fmla="*/ 4676776 w 4677302"/>
              <a:gd name="connsiteY1" fmla="*/ 0 h 4130620"/>
              <a:gd name="connsiteX2" fmla="*/ 4676775 w 4677302"/>
              <a:gd name="connsiteY2" fmla="*/ 3349340 h 4130620"/>
              <a:gd name="connsiteX3" fmla="*/ 3897312 w 4677302"/>
              <a:gd name="connsiteY3" fmla="*/ 4128803 h 4130620"/>
              <a:gd name="connsiteX4" fmla="*/ 779463 w 4677302"/>
              <a:gd name="connsiteY4" fmla="*/ 4128802 h 4130620"/>
              <a:gd name="connsiteX5" fmla="*/ 765106 w 4677302"/>
              <a:gd name="connsiteY5" fmla="*/ 4128077 h 4130620"/>
              <a:gd name="connsiteX6" fmla="*/ 0 w 4677302"/>
              <a:gd name="connsiteY6" fmla="*/ 4128077 h 4130620"/>
              <a:gd name="connsiteX7" fmla="*/ 0 w 4677302"/>
              <a:gd name="connsiteY7" fmla="*/ 3349339 h 4130620"/>
              <a:gd name="connsiteX8" fmla="*/ 0 w 4677302"/>
              <a:gd name="connsiteY8" fmla="*/ 0 h 4130620"/>
              <a:gd name="connsiteX0" fmla="*/ 0 w 4677046"/>
              <a:gd name="connsiteY0" fmla="*/ 0 h 4128829"/>
              <a:gd name="connsiteX1" fmla="*/ 4676776 w 4677046"/>
              <a:gd name="connsiteY1" fmla="*/ 0 h 4128829"/>
              <a:gd name="connsiteX2" fmla="*/ 4676775 w 4677046"/>
              <a:gd name="connsiteY2" fmla="*/ 3349340 h 4128829"/>
              <a:gd name="connsiteX3" fmla="*/ 3897312 w 4677046"/>
              <a:gd name="connsiteY3" fmla="*/ 4128803 h 4128829"/>
              <a:gd name="connsiteX4" fmla="*/ 779463 w 4677046"/>
              <a:gd name="connsiteY4" fmla="*/ 4128802 h 4128829"/>
              <a:gd name="connsiteX5" fmla="*/ 765106 w 4677046"/>
              <a:gd name="connsiteY5" fmla="*/ 4128077 h 4128829"/>
              <a:gd name="connsiteX6" fmla="*/ 0 w 4677046"/>
              <a:gd name="connsiteY6" fmla="*/ 4128077 h 4128829"/>
              <a:gd name="connsiteX7" fmla="*/ 0 w 4677046"/>
              <a:gd name="connsiteY7" fmla="*/ 3349339 h 4128829"/>
              <a:gd name="connsiteX8" fmla="*/ 0 w 4677046"/>
              <a:gd name="connsiteY8" fmla="*/ 0 h 4128829"/>
              <a:gd name="connsiteX0" fmla="*/ 0 w 4676775"/>
              <a:gd name="connsiteY0" fmla="*/ 0 h 4128837"/>
              <a:gd name="connsiteX1" fmla="*/ 4676776 w 4676775"/>
              <a:gd name="connsiteY1" fmla="*/ 0 h 4128837"/>
              <a:gd name="connsiteX2" fmla="*/ 4676775 w 4676775"/>
              <a:gd name="connsiteY2" fmla="*/ 3349340 h 4128837"/>
              <a:gd name="connsiteX3" fmla="*/ 3897312 w 4676775"/>
              <a:gd name="connsiteY3" fmla="*/ 4128803 h 4128837"/>
              <a:gd name="connsiteX4" fmla="*/ 779463 w 4676775"/>
              <a:gd name="connsiteY4" fmla="*/ 4128802 h 4128837"/>
              <a:gd name="connsiteX5" fmla="*/ 765106 w 4676775"/>
              <a:gd name="connsiteY5" fmla="*/ 4128077 h 4128837"/>
              <a:gd name="connsiteX6" fmla="*/ 0 w 4676775"/>
              <a:gd name="connsiteY6" fmla="*/ 4128077 h 4128837"/>
              <a:gd name="connsiteX7" fmla="*/ 0 w 4676775"/>
              <a:gd name="connsiteY7" fmla="*/ 3349339 h 4128837"/>
              <a:gd name="connsiteX8" fmla="*/ 0 w 4676775"/>
              <a:gd name="connsiteY8" fmla="*/ 0 h 4128837"/>
              <a:gd name="connsiteX0" fmla="*/ 0 w 4676776"/>
              <a:gd name="connsiteY0" fmla="*/ 0 h 4128854"/>
              <a:gd name="connsiteX1" fmla="*/ 4676776 w 4676776"/>
              <a:gd name="connsiteY1" fmla="*/ 0 h 4128854"/>
              <a:gd name="connsiteX2" fmla="*/ 4676775 w 4676776"/>
              <a:gd name="connsiteY2" fmla="*/ 3349340 h 4128854"/>
              <a:gd name="connsiteX3" fmla="*/ 3897312 w 4676776"/>
              <a:gd name="connsiteY3" fmla="*/ 4128803 h 4128854"/>
              <a:gd name="connsiteX4" fmla="*/ 779463 w 4676776"/>
              <a:gd name="connsiteY4" fmla="*/ 4128802 h 4128854"/>
              <a:gd name="connsiteX5" fmla="*/ 765106 w 4676776"/>
              <a:gd name="connsiteY5" fmla="*/ 4128077 h 4128854"/>
              <a:gd name="connsiteX6" fmla="*/ 0 w 4676776"/>
              <a:gd name="connsiteY6" fmla="*/ 4128077 h 4128854"/>
              <a:gd name="connsiteX7" fmla="*/ 0 w 4676776"/>
              <a:gd name="connsiteY7" fmla="*/ 3349339 h 4128854"/>
              <a:gd name="connsiteX8" fmla="*/ 0 w 4676776"/>
              <a:gd name="connsiteY8" fmla="*/ 0 h 4128854"/>
              <a:gd name="connsiteX0" fmla="*/ 0 w 4676776"/>
              <a:gd name="connsiteY0" fmla="*/ 0 h 4128803"/>
              <a:gd name="connsiteX1" fmla="*/ 4676776 w 4676776"/>
              <a:gd name="connsiteY1" fmla="*/ 0 h 4128803"/>
              <a:gd name="connsiteX2" fmla="*/ 4676775 w 4676776"/>
              <a:gd name="connsiteY2" fmla="*/ 3349340 h 4128803"/>
              <a:gd name="connsiteX3" fmla="*/ 3897312 w 4676776"/>
              <a:gd name="connsiteY3" fmla="*/ 4128803 h 4128803"/>
              <a:gd name="connsiteX4" fmla="*/ 779463 w 4676776"/>
              <a:gd name="connsiteY4" fmla="*/ 4128802 h 4128803"/>
              <a:gd name="connsiteX5" fmla="*/ 765106 w 4676776"/>
              <a:gd name="connsiteY5" fmla="*/ 4128077 h 4128803"/>
              <a:gd name="connsiteX6" fmla="*/ 0 w 4676776"/>
              <a:gd name="connsiteY6" fmla="*/ 4128077 h 4128803"/>
              <a:gd name="connsiteX7" fmla="*/ 0 w 4676776"/>
              <a:gd name="connsiteY7" fmla="*/ 3349339 h 4128803"/>
              <a:gd name="connsiteX8" fmla="*/ 0 w 4676776"/>
              <a:gd name="connsiteY8" fmla="*/ 0 h 4128803"/>
              <a:gd name="connsiteX0" fmla="*/ 0 w 4676776"/>
              <a:gd name="connsiteY0" fmla="*/ 0 h 4128803"/>
              <a:gd name="connsiteX1" fmla="*/ 4676776 w 4676776"/>
              <a:gd name="connsiteY1" fmla="*/ 0 h 4128803"/>
              <a:gd name="connsiteX2" fmla="*/ 4676775 w 4676776"/>
              <a:gd name="connsiteY2" fmla="*/ 3349340 h 4128803"/>
              <a:gd name="connsiteX3" fmla="*/ 3897312 w 4676776"/>
              <a:gd name="connsiteY3" fmla="*/ 4128803 h 4128803"/>
              <a:gd name="connsiteX4" fmla="*/ 779463 w 4676776"/>
              <a:gd name="connsiteY4" fmla="*/ 4128802 h 4128803"/>
              <a:gd name="connsiteX5" fmla="*/ 765106 w 4676776"/>
              <a:gd name="connsiteY5" fmla="*/ 4128077 h 4128803"/>
              <a:gd name="connsiteX6" fmla="*/ 0 w 4676776"/>
              <a:gd name="connsiteY6" fmla="*/ 4128077 h 4128803"/>
              <a:gd name="connsiteX7" fmla="*/ 0 w 4676776"/>
              <a:gd name="connsiteY7" fmla="*/ 3349339 h 4128803"/>
              <a:gd name="connsiteX8" fmla="*/ 0 w 4676776"/>
              <a:gd name="connsiteY8" fmla="*/ 0 h 41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6776" h="4128803">
                <a:moveTo>
                  <a:pt x="0" y="0"/>
                </a:moveTo>
                <a:lnTo>
                  <a:pt x="4676776" y="0"/>
                </a:lnTo>
                <a:cubicBezTo>
                  <a:pt x="4676776" y="1116447"/>
                  <a:pt x="4676775" y="2232893"/>
                  <a:pt x="4676775" y="3349340"/>
                </a:cubicBezTo>
                <a:cubicBezTo>
                  <a:pt x="4566283" y="3972621"/>
                  <a:pt x="4151708" y="4116241"/>
                  <a:pt x="3897312" y="4128803"/>
                </a:cubicBezTo>
                <a:lnTo>
                  <a:pt x="779463" y="4128802"/>
                </a:lnTo>
                <a:lnTo>
                  <a:pt x="765106" y="4128077"/>
                </a:lnTo>
                <a:lnTo>
                  <a:pt x="0" y="4128077"/>
                </a:lnTo>
                <a:lnTo>
                  <a:pt x="0" y="3349339"/>
                </a:lnTo>
                <a:lnTo>
                  <a:pt x="0" y="0"/>
                </a:lnTo>
                <a:close/>
              </a:path>
            </a:pathLst>
          </a:custGeom>
          <a:ln>
            <a:noFill/>
          </a:ln>
        </p:spPr>
        <p:txBody>
          <a:bodyPr wrap="square">
            <a:noAutofit/>
          </a:bodyPr>
          <a:lstStyle/>
          <a:p>
            <a:endParaRPr lang="nl-BE"/>
          </a:p>
        </p:txBody>
      </p:sp>
      <p:sp>
        <p:nvSpPr>
          <p:cNvPr id="3" name="Tijdelijke aanduiding voor tekst 2">
            <a:extLst>
              <a:ext uri="{FF2B5EF4-FFF2-40B4-BE49-F238E27FC236}">
                <a16:creationId xmlns:a16="http://schemas.microsoft.com/office/drawing/2014/main" id="{704E1082-D5D1-4810-97D7-0D5AEA932DE0}"/>
              </a:ext>
            </a:extLst>
          </p:cNvPr>
          <p:cNvSpPr>
            <a:spLocks noGrp="1"/>
          </p:cNvSpPr>
          <p:nvPr>
            <p:ph type="body" sz="quarter" idx="12" hasCustomPrompt="1"/>
          </p:nvPr>
        </p:nvSpPr>
        <p:spPr>
          <a:xfrm>
            <a:off x="582613" y="600075"/>
            <a:ext cx="3186112" cy="2235200"/>
          </a:xfrm>
        </p:spPr>
        <p:txBody>
          <a:bodyPr anchor="ctr" anchorCtr="0"/>
          <a:lstStyle>
            <a:lvl1pPr algn="ctr">
              <a:defRPr sz="2000">
                <a:solidFill>
                  <a:schemeClr val="tx1"/>
                </a:solidFill>
              </a:defRPr>
            </a:lvl1pPr>
          </a:lstStyle>
          <a:p>
            <a:pPr lvl="0"/>
            <a:r>
              <a:rPr lang="nl-NL"/>
              <a:t>STATEMENT</a:t>
            </a:r>
            <a:endParaRPr lang="nl-BE"/>
          </a:p>
        </p:txBody>
      </p:sp>
    </p:spTree>
    <p:extLst>
      <p:ext uri="{BB962C8B-B14F-4D97-AF65-F5344CB8AC3E}">
        <p14:creationId xmlns:p14="http://schemas.microsoft.com/office/powerpoint/2010/main" val="348503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C381BFD-055D-4669-A424-D4A60C7E65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 name="Groep 6">
            <a:extLst>
              <a:ext uri="{FF2B5EF4-FFF2-40B4-BE49-F238E27FC236}">
                <a16:creationId xmlns:a16="http://schemas.microsoft.com/office/drawing/2014/main" id="{D4B7A3C9-A513-4122-A938-FD8552F136CC}"/>
              </a:ext>
            </a:extLst>
          </p:cNvPr>
          <p:cNvGrpSpPr/>
          <p:nvPr userDrawn="1"/>
        </p:nvGrpSpPr>
        <p:grpSpPr>
          <a:xfrm>
            <a:off x="4980188" y="2158581"/>
            <a:ext cx="2231623" cy="2540837"/>
            <a:chOff x="4980188" y="2460171"/>
            <a:chExt cx="2231623" cy="2540837"/>
          </a:xfrm>
        </p:grpSpPr>
        <p:pic>
          <p:nvPicPr>
            <p:cNvPr id="4" name="Graphic 3">
              <a:extLst>
                <a:ext uri="{FF2B5EF4-FFF2-40B4-BE49-F238E27FC236}">
                  <a16:creationId xmlns:a16="http://schemas.microsoft.com/office/drawing/2014/main" id="{2C8FA34E-B951-4E58-987E-D3D3299510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80188" y="2460171"/>
              <a:ext cx="2231623" cy="1762357"/>
            </a:xfrm>
            <a:prstGeom prst="rect">
              <a:avLst/>
            </a:prstGeom>
          </p:spPr>
        </p:pic>
        <p:sp>
          <p:nvSpPr>
            <p:cNvPr id="6" name="Tekstvak 5">
              <a:extLst>
                <a:ext uri="{FF2B5EF4-FFF2-40B4-BE49-F238E27FC236}">
                  <a16:creationId xmlns:a16="http://schemas.microsoft.com/office/drawing/2014/main" id="{95C38451-3EC5-4A22-8BAD-6F2B17BAE50C}"/>
                </a:ext>
              </a:extLst>
            </p:cNvPr>
            <p:cNvSpPr txBox="1"/>
            <p:nvPr userDrawn="1"/>
          </p:nvSpPr>
          <p:spPr>
            <a:xfrm>
              <a:off x="4980188" y="4539343"/>
              <a:ext cx="2231623" cy="461665"/>
            </a:xfrm>
            <a:prstGeom prst="rect">
              <a:avLst/>
            </a:prstGeom>
            <a:noFill/>
          </p:spPr>
          <p:txBody>
            <a:bodyPr wrap="square" lIns="0" tIns="0" rIns="0" bIns="0" rtlCol="0">
              <a:spAutoFit/>
            </a:bodyPr>
            <a:lstStyle/>
            <a:p>
              <a:r>
                <a:rPr lang="nl-BE" sz="3000"/>
                <a:t>DILBEEK.BE</a:t>
              </a:r>
            </a:p>
          </p:txBody>
        </p:sp>
      </p:grpSp>
    </p:spTree>
    <p:extLst>
      <p:ext uri="{BB962C8B-B14F-4D97-AF65-F5344CB8AC3E}">
        <p14:creationId xmlns:p14="http://schemas.microsoft.com/office/powerpoint/2010/main" val="315728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eldia">
    <p:spTree>
      <p:nvGrpSpPr>
        <p:cNvPr id="1" name=""/>
        <p:cNvGrpSpPr/>
        <p:nvPr/>
      </p:nvGrpSpPr>
      <p:grpSpPr>
        <a:xfrm>
          <a:off x="0" y="0"/>
          <a:ext cx="0" cy="0"/>
          <a:chOff x="0" y="0"/>
          <a:chExt cx="0" cy="0"/>
        </a:xfrm>
      </p:grpSpPr>
      <p:sp>
        <p:nvSpPr>
          <p:cNvPr id="10" name="Vrije vorm 14">
            <a:extLst>
              <a:ext uri="{FF2B5EF4-FFF2-40B4-BE49-F238E27FC236}">
                <a16:creationId xmlns:a16="http://schemas.microsoft.com/office/drawing/2014/main" id="{49ECA58B-4C8A-41E6-B1FF-8E4F83A1C4AF}"/>
              </a:ext>
            </a:extLst>
          </p:cNvPr>
          <p:cNvSpPr/>
          <p:nvPr userDrawn="1"/>
        </p:nvSpPr>
        <p:spPr>
          <a:xfrm>
            <a:off x="4119" y="-1"/>
            <a:ext cx="11915773" cy="6120000"/>
          </a:xfrm>
          <a:custGeom>
            <a:avLst/>
            <a:gdLst>
              <a:gd name="connsiteX0" fmla="*/ 0 w 11915773"/>
              <a:gd name="connsiteY0" fmla="*/ 1 h 6134215"/>
              <a:gd name="connsiteX1" fmla="*/ 276227 w 11915773"/>
              <a:gd name="connsiteY1" fmla="*/ 1 h 6134215"/>
              <a:gd name="connsiteX2" fmla="*/ 276227 w 11915773"/>
              <a:gd name="connsiteY2" fmla="*/ 3053557 h 6134215"/>
              <a:gd name="connsiteX3" fmla="*/ 0 w 11915773"/>
              <a:gd name="connsiteY3" fmla="*/ 3053557 h 6134215"/>
              <a:gd name="connsiteX4" fmla="*/ 276227 w 11915773"/>
              <a:gd name="connsiteY4" fmla="*/ 0 h 6134215"/>
              <a:gd name="connsiteX5" fmla="*/ 988541 w 11915773"/>
              <a:gd name="connsiteY5" fmla="*/ 0 h 6134215"/>
              <a:gd name="connsiteX6" fmla="*/ 988541 w 11915773"/>
              <a:gd name="connsiteY6" fmla="*/ 4886 h 6134215"/>
              <a:gd name="connsiteX7" fmla="*/ 993517 w 11915773"/>
              <a:gd name="connsiteY7" fmla="*/ 4126 h 6134215"/>
              <a:gd name="connsiteX8" fmla="*/ 1075208 w 11915773"/>
              <a:gd name="connsiteY8" fmla="*/ 1 h 6134215"/>
              <a:gd name="connsiteX9" fmla="*/ 11116792 w 11915773"/>
              <a:gd name="connsiteY9" fmla="*/ 1 h 6134215"/>
              <a:gd name="connsiteX10" fmla="*/ 11915773 w 11915773"/>
              <a:gd name="connsiteY10" fmla="*/ 798982 h 6134215"/>
              <a:gd name="connsiteX11" fmla="*/ 11915773 w 11915773"/>
              <a:gd name="connsiteY11" fmla="*/ 5335234 h 6134215"/>
              <a:gd name="connsiteX12" fmla="*/ 11116792 w 11915773"/>
              <a:gd name="connsiteY12" fmla="*/ 6134215 h 6134215"/>
              <a:gd name="connsiteX13" fmla="*/ 1075208 w 11915773"/>
              <a:gd name="connsiteY13" fmla="*/ 6134215 h 6134215"/>
              <a:gd name="connsiteX14" fmla="*/ 993517 w 11915773"/>
              <a:gd name="connsiteY14" fmla="*/ 6130090 h 6134215"/>
              <a:gd name="connsiteX15" fmla="*/ 988541 w 11915773"/>
              <a:gd name="connsiteY15" fmla="*/ 6129331 h 6134215"/>
              <a:gd name="connsiteX16" fmla="*/ 988541 w 11915773"/>
              <a:gd name="connsiteY16" fmla="*/ 6134215 h 6134215"/>
              <a:gd name="connsiteX17" fmla="*/ 276227 w 11915773"/>
              <a:gd name="connsiteY17" fmla="*/ 6134215 h 6134215"/>
              <a:gd name="connsiteX18" fmla="*/ 276227 w 11915773"/>
              <a:gd name="connsiteY18" fmla="*/ 5335234 h 6134215"/>
              <a:gd name="connsiteX19" fmla="*/ 276227 w 11915773"/>
              <a:gd name="connsiteY19" fmla="*/ 798982 h 61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15773" h="6134215">
                <a:moveTo>
                  <a:pt x="0" y="1"/>
                </a:moveTo>
                <a:lnTo>
                  <a:pt x="276227" y="1"/>
                </a:lnTo>
                <a:lnTo>
                  <a:pt x="276227" y="3053557"/>
                </a:lnTo>
                <a:lnTo>
                  <a:pt x="0" y="3053557"/>
                </a:lnTo>
                <a:close/>
                <a:moveTo>
                  <a:pt x="276227" y="0"/>
                </a:moveTo>
                <a:lnTo>
                  <a:pt x="988541" y="0"/>
                </a:lnTo>
                <a:lnTo>
                  <a:pt x="988541" y="4886"/>
                </a:lnTo>
                <a:lnTo>
                  <a:pt x="993517" y="4126"/>
                </a:lnTo>
                <a:cubicBezTo>
                  <a:pt x="1020377" y="1399"/>
                  <a:pt x="1047629" y="1"/>
                  <a:pt x="1075208" y="1"/>
                </a:cubicBezTo>
                <a:lnTo>
                  <a:pt x="11116792" y="1"/>
                </a:lnTo>
                <a:cubicBezTo>
                  <a:pt x="11558057" y="1"/>
                  <a:pt x="11915773" y="357717"/>
                  <a:pt x="11915773" y="798982"/>
                </a:cubicBezTo>
                <a:lnTo>
                  <a:pt x="11915773" y="5335234"/>
                </a:lnTo>
                <a:cubicBezTo>
                  <a:pt x="11915773" y="5776499"/>
                  <a:pt x="11558057" y="6134215"/>
                  <a:pt x="11116792" y="6134215"/>
                </a:cubicBezTo>
                <a:lnTo>
                  <a:pt x="1075208" y="6134215"/>
                </a:lnTo>
                <a:cubicBezTo>
                  <a:pt x="1047629" y="6134215"/>
                  <a:pt x="1020377" y="6132818"/>
                  <a:pt x="993517" y="6130090"/>
                </a:cubicBezTo>
                <a:lnTo>
                  <a:pt x="988541" y="6129331"/>
                </a:lnTo>
                <a:lnTo>
                  <a:pt x="988541" y="6134215"/>
                </a:lnTo>
                <a:lnTo>
                  <a:pt x="276227" y="6134215"/>
                </a:lnTo>
                <a:lnTo>
                  <a:pt x="276227" y="5335234"/>
                </a:lnTo>
                <a:lnTo>
                  <a:pt x="276227" y="7989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7" name="Tijdelijke aanduiding voor dianummer 5">
            <a:extLst>
              <a:ext uri="{FF2B5EF4-FFF2-40B4-BE49-F238E27FC236}">
                <a16:creationId xmlns:a16="http://schemas.microsoft.com/office/drawing/2014/main" id="{B9C5F583-2E73-47D0-8E6C-FDC578E12D79}"/>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cs typeface="Arial" panose="020B0604020202020204" pitchFamily="34" charset="0"/>
              </a:rPr>
              <a:t>● Beleidsplan belevings- en ontmoetingsweefsel</a:t>
            </a:r>
            <a:endParaRPr lang="nl-BE" dirty="0"/>
          </a:p>
        </p:txBody>
      </p:sp>
      <p:pic>
        <p:nvPicPr>
          <p:cNvPr id="13" name="Graphic 12">
            <a:extLst>
              <a:ext uri="{FF2B5EF4-FFF2-40B4-BE49-F238E27FC236}">
                <a16:creationId xmlns:a16="http://schemas.microsoft.com/office/drawing/2014/main" id="{6D29CCF6-B0A1-4476-A796-B05A19426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55471" y="6340651"/>
            <a:ext cx="360302" cy="284537"/>
          </a:xfrm>
          <a:prstGeom prst="rect">
            <a:avLst/>
          </a:prstGeom>
        </p:spPr>
      </p:pic>
      <p:sp>
        <p:nvSpPr>
          <p:cNvPr id="19" name="Ondertitel 2">
            <a:extLst>
              <a:ext uri="{FF2B5EF4-FFF2-40B4-BE49-F238E27FC236}">
                <a16:creationId xmlns:a16="http://schemas.microsoft.com/office/drawing/2014/main" id="{DAE51B2F-60CC-44F6-9F0B-9AB16CB6F411}"/>
              </a:ext>
            </a:extLst>
          </p:cNvPr>
          <p:cNvSpPr>
            <a:spLocks noGrp="1"/>
          </p:cNvSpPr>
          <p:nvPr>
            <p:ph type="subTitle" idx="1" hasCustomPrompt="1"/>
          </p:nvPr>
        </p:nvSpPr>
        <p:spPr>
          <a:xfrm>
            <a:off x="1099457" y="4010816"/>
            <a:ext cx="9409454" cy="1464695"/>
          </a:xfrm>
        </p:spPr>
        <p:txBody>
          <a:bodyPr lIns="0" tIns="0" rIns="0" bIns="0"/>
          <a:lstStyle>
            <a:lvl1pPr marL="0" indent="0" algn="l">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err="1"/>
              <a:t>Subtekst</a:t>
            </a:r>
            <a:endParaRPr lang="nl-BE"/>
          </a:p>
        </p:txBody>
      </p:sp>
      <p:sp>
        <p:nvSpPr>
          <p:cNvPr id="8" name="Tijdelijke aanduiding voor titel 1">
            <a:extLst>
              <a:ext uri="{FF2B5EF4-FFF2-40B4-BE49-F238E27FC236}">
                <a16:creationId xmlns:a16="http://schemas.microsoft.com/office/drawing/2014/main" id="{D2BB69BF-78CA-4169-92B6-3D36CDCC9181}"/>
              </a:ext>
            </a:extLst>
          </p:cNvPr>
          <p:cNvSpPr>
            <a:spLocks noGrp="1"/>
          </p:cNvSpPr>
          <p:nvPr>
            <p:ph type="title" hasCustomPrompt="1"/>
          </p:nvPr>
        </p:nvSpPr>
        <p:spPr>
          <a:xfrm>
            <a:off x="1099457" y="3019597"/>
            <a:ext cx="9409455" cy="798700"/>
          </a:xfrm>
          <a:prstGeom prst="rect">
            <a:avLst/>
          </a:prstGeom>
        </p:spPr>
        <p:txBody>
          <a:bodyPr vert="horz" lIns="0" tIns="0" rIns="0" bIns="0" rtlCol="0" anchor="t" anchorCtr="0">
            <a:normAutofit/>
          </a:bodyPr>
          <a:lstStyle>
            <a:lvl1pPr>
              <a:defRPr sz="3000">
                <a:solidFill>
                  <a:schemeClr val="tx1"/>
                </a:solidFill>
              </a:defRPr>
            </a:lvl1pPr>
          </a:lstStyle>
          <a:p>
            <a:r>
              <a:rPr lang="nl-NL"/>
              <a:t>TUSSENTITEL</a:t>
            </a:r>
            <a:endParaRPr lang="nl-BE"/>
          </a:p>
        </p:txBody>
      </p:sp>
    </p:spTree>
    <p:extLst>
      <p:ext uri="{BB962C8B-B14F-4D97-AF65-F5344CB8AC3E}">
        <p14:creationId xmlns:p14="http://schemas.microsoft.com/office/powerpoint/2010/main" val="354876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eldia beeld rechts">
    <p:spTree>
      <p:nvGrpSpPr>
        <p:cNvPr id="1" name=""/>
        <p:cNvGrpSpPr/>
        <p:nvPr/>
      </p:nvGrpSpPr>
      <p:grpSpPr>
        <a:xfrm>
          <a:off x="0" y="0"/>
          <a:ext cx="0" cy="0"/>
          <a:chOff x="0" y="0"/>
          <a:chExt cx="0" cy="0"/>
        </a:xfrm>
      </p:grpSpPr>
      <p:sp>
        <p:nvSpPr>
          <p:cNvPr id="10" name="Vrije vorm 14">
            <a:extLst>
              <a:ext uri="{FF2B5EF4-FFF2-40B4-BE49-F238E27FC236}">
                <a16:creationId xmlns:a16="http://schemas.microsoft.com/office/drawing/2014/main" id="{A7BA0A28-2C0E-44C5-882F-5218617CD23A}"/>
              </a:ext>
            </a:extLst>
          </p:cNvPr>
          <p:cNvSpPr/>
          <p:nvPr userDrawn="1"/>
        </p:nvSpPr>
        <p:spPr>
          <a:xfrm>
            <a:off x="4119" y="-1"/>
            <a:ext cx="11915773" cy="6120000"/>
          </a:xfrm>
          <a:custGeom>
            <a:avLst/>
            <a:gdLst>
              <a:gd name="connsiteX0" fmla="*/ 0 w 11915773"/>
              <a:gd name="connsiteY0" fmla="*/ 1 h 6134215"/>
              <a:gd name="connsiteX1" fmla="*/ 276227 w 11915773"/>
              <a:gd name="connsiteY1" fmla="*/ 1 h 6134215"/>
              <a:gd name="connsiteX2" fmla="*/ 276227 w 11915773"/>
              <a:gd name="connsiteY2" fmla="*/ 3053557 h 6134215"/>
              <a:gd name="connsiteX3" fmla="*/ 0 w 11915773"/>
              <a:gd name="connsiteY3" fmla="*/ 3053557 h 6134215"/>
              <a:gd name="connsiteX4" fmla="*/ 276227 w 11915773"/>
              <a:gd name="connsiteY4" fmla="*/ 0 h 6134215"/>
              <a:gd name="connsiteX5" fmla="*/ 988541 w 11915773"/>
              <a:gd name="connsiteY5" fmla="*/ 0 h 6134215"/>
              <a:gd name="connsiteX6" fmla="*/ 988541 w 11915773"/>
              <a:gd name="connsiteY6" fmla="*/ 4886 h 6134215"/>
              <a:gd name="connsiteX7" fmla="*/ 993517 w 11915773"/>
              <a:gd name="connsiteY7" fmla="*/ 4126 h 6134215"/>
              <a:gd name="connsiteX8" fmla="*/ 1075208 w 11915773"/>
              <a:gd name="connsiteY8" fmla="*/ 1 h 6134215"/>
              <a:gd name="connsiteX9" fmla="*/ 11116792 w 11915773"/>
              <a:gd name="connsiteY9" fmla="*/ 1 h 6134215"/>
              <a:gd name="connsiteX10" fmla="*/ 11915773 w 11915773"/>
              <a:gd name="connsiteY10" fmla="*/ 798982 h 6134215"/>
              <a:gd name="connsiteX11" fmla="*/ 11915773 w 11915773"/>
              <a:gd name="connsiteY11" fmla="*/ 5335234 h 6134215"/>
              <a:gd name="connsiteX12" fmla="*/ 11116792 w 11915773"/>
              <a:gd name="connsiteY12" fmla="*/ 6134215 h 6134215"/>
              <a:gd name="connsiteX13" fmla="*/ 1075208 w 11915773"/>
              <a:gd name="connsiteY13" fmla="*/ 6134215 h 6134215"/>
              <a:gd name="connsiteX14" fmla="*/ 993517 w 11915773"/>
              <a:gd name="connsiteY14" fmla="*/ 6130090 h 6134215"/>
              <a:gd name="connsiteX15" fmla="*/ 988541 w 11915773"/>
              <a:gd name="connsiteY15" fmla="*/ 6129331 h 6134215"/>
              <a:gd name="connsiteX16" fmla="*/ 988541 w 11915773"/>
              <a:gd name="connsiteY16" fmla="*/ 6134215 h 6134215"/>
              <a:gd name="connsiteX17" fmla="*/ 276227 w 11915773"/>
              <a:gd name="connsiteY17" fmla="*/ 6134215 h 6134215"/>
              <a:gd name="connsiteX18" fmla="*/ 276227 w 11915773"/>
              <a:gd name="connsiteY18" fmla="*/ 5335234 h 6134215"/>
              <a:gd name="connsiteX19" fmla="*/ 276227 w 11915773"/>
              <a:gd name="connsiteY19" fmla="*/ 798982 h 61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15773" h="6134215">
                <a:moveTo>
                  <a:pt x="0" y="1"/>
                </a:moveTo>
                <a:lnTo>
                  <a:pt x="276227" y="1"/>
                </a:lnTo>
                <a:lnTo>
                  <a:pt x="276227" y="3053557"/>
                </a:lnTo>
                <a:lnTo>
                  <a:pt x="0" y="3053557"/>
                </a:lnTo>
                <a:close/>
                <a:moveTo>
                  <a:pt x="276227" y="0"/>
                </a:moveTo>
                <a:lnTo>
                  <a:pt x="988541" y="0"/>
                </a:lnTo>
                <a:lnTo>
                  <a:pt x="988541" y="4886"/>
                </a:lnTo>
                <a:lnTo>
                  <a:pt x="993517" y="4126"/>
                </a:lnTo>
                <a:cubicBezTo>
                  <a:pt x="1020377" y="1399"/>
                  <a:pt x="1047629" y="1"/>
                  <a:pt x="1075208" y="1"/>
                </a:cubicBezTo>
                <a:lnTo>
                  <a:pt x="11116792" y="1"/>
                </a:lnTo>
                <a:cubicBezTo>
                  <a:pt x="11558057" y="1"/>
                  <a:pt x="11915773" y="357717"/>
                  <a:pt x="11915773" y="798982"/>
                </a:cubicBezTo>
                <a:lnTo>
                  <a:pt x="11915773" y="5335234"/>
                </a:lnTo>
                <a:cubicBezTo>
                  <a:pt x="11915773" y="5776499"/>
                  <a:pt x="11558057" y="6134215"/>
                  <a:pt x="11116792" y="6134215"/>
                </a:cubicBezTo>
                <a:lnTo>
                  <a:pt x="1075208" y="6134215"/>
                </a:lnTo>
                <a:cubicBezTo>
                  <a:pt x="1047629" y="6134215"/>
                  <a:pt x="1020377" y="6132818"/>
                  <a:pt x="993517" y="6130090"/>
                </a:cubicBezTo>
                <a:lnTo>
                  <a:pt x="988541" y="6129331"/>
                </a:lnTo>
                <a:lnTo>
                  <a:pt x="988541" y="6134215"/>
                </a:lnTo>
                <a:lnTo>
                  <a:pt x="276227" y="6134215"/>
                </a:lnTo>
                <a:lnTo>
                  <a:pt x="276227" y="5335234"/>
                </a:lnTo>
                <a:lnTo>
                  <a:pt x="276227" y="7989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7" name="Tijdelijke aanduiding voor dianummer 5">
            <a:extLst>
              <a:ext uri="{FF2B5EF4-FFF2-40B4-BE49-F238E27FC236}">
                <a16:creationId xmlns:a16="http://schemas.microsoft.com/office/drawing/2014/main" id="{B9C5F583-2E73-47D0-8E6C-FDC578E12D79}"/>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cs typeface="Arial" panose="020B0604020202020204" pitchFamily="34" charset="0"/>
              </a:rPr>
              <a:t>● Beleidsplan belevings- en ontmoetingsweefsel</a:t>
            </a:r>
            <a:endParaRPr lang="nl-BE" dirty="0"/>
          </a:p>
        </p:txBody>
      </p:sp>
      <p:pic>
        <p:nvPicPr>
          <p:cNvPr id="13" name="Graphic 12">
            <a:extLst>
              <a:ext uri="{FF2B5EF4-FFF2-40B4-BE49-F238E27FC236}">
                <a16:creationId xmlns:a16="http://schemas.microsoft.com/office/drawing/2014/main" id="{6D29CCF6-B0A1-4476-A796-B05A19426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55471" y="6340651"/>
            <a:ext cx="360302" cy="284537"/>
          </a:xfrm>
          <a:prstGeom prst="rect">
            <a:avLst/>
          </a:prstGeom>
        </p:spPr>
      </p:pic>
      <p:sp>
        <p:nvSpPr>
          <p:cNvPr id="26" name="Tijdelijke aanduiding voor afbeelding 25">
            <a:extLst>
              <a:ext uri="{FF2B5EF4-FFF2-40B4-BE49-F238E27FC236}">
                <a16:creationId xmlns:a16="http://schemas.microsoft.com/office/drawing/2014/main" id="{A224E950-9C51-4D52-8841-41603C0EFD7C}"/>
              </a:ext>
            </a:extLst>
          </p:cNvPr>
          <p:cNvSpPr>
            <a:spLocks noGrp="1"/>
          </p:cNvSpPr>
          <p:nvPr>
            <p:ph type="pic" sz="quarter" idx="11"/>
          </p:nvPr>
        </p:nvSpPr>
        <p:spPr>
          <a:xfrm>
            <a:off x="6106798" y="-9525"/>
            <a:ext cx="5829506" cy="6119630"/>
          </a:xfrm>
          <a:custGeom>
            <a:avLst/>
            <a:gdLst>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10083"/>
              <a:gd name="connsiteX1" fmla="*/ 3897313 w 4676776"/>
              <a:gd name="connsiteY1" fmla="*/ 0 h 4910083"/>
              <a:gd name="connsiteX2" fmla="*/ 4676776 w 4676776"/>
              <a:gd name="connsiteY2" fmla="*/ 779463 h 4910083"/>
              <a:gd name="connsiteX3" fmla="*/ 4676775 w 4676776"/>
              <a:gd name="connsiteY3" fmla="*/ 4128803 h 4910083"/>
              <a:gd name="connsiteX4" fmla="*/ 3897312 w 4676776"/>
              <a:gd name="connsiteY4" fmla="*/ 4908266 h 4910083"/>
              <a:gd name="connsiteX5" fmla="*/ 779463 w 4676776"/>
              <a:gd name="connsiteY5" fmla="*/ 4908265 h 4910083"/>
              <a:gd name="connsiteX6" fmla="*/ 765106 w 4676776"/>
              <a:gd name="connsiteY6" fmla="*/ 4907540 h 4910083"/>
              <a:gd name="connsiteX7" fmla="*/ 0 w 4676776"/>
              <a:gd name="connsiteY7" fmla="*/ 4907540 h 4910083"/>
              <a:gd name="connsiteX8" fmla="*/ 0 w 4676776"/>
              <a:gd name="connsiteY8" fmla="*/ 4128802 h 4910083"/>
              <a:gd name="connsiteX9" fmla="*/ 0 w 4676776"/>
              <a:gd name="connsiteY9" fmla="*/ 779463 h 4910083"/>
              <a:gd name="connsiteX10" fmla="*/ 0 w 4676776"/>
              <a:gd name="connsiteY10" fmla="*/ 577 h 4910083"/>
              <a:gd name="connsiteX11" fmla="*/ 768037 w 4676776"/>
              <a:gd name="connsiteY11" fmla="*/ 577 h 4910083"/>
              <a:gd name="connsiteX12" fmla="*/ 779463 w 4676776"/>
              <a:gd name="connsiteY12" fmla="*/ 0 h 4910083"/>
              <a:gd name="connsiteX0" fmla="*/ 779463 w 4676776"/>
              <a:gd name="connsiteY0" fmla="*/ 0 h 4910083"/>
              <a:gd name="connsiteX1" fmla="*/ 3897313 w 4676776"/>
              <a:gd name="connsiteY1" fmla="*/ 0 h 4910083"/>
              <a:gd name="connsiteX2" fmla="*/ 4676776 w 4676776"/>
              <a:gd name="connsiteY2" fmla="*/ 779463 h 4910083"/>
              <a:gd name="connsiteX3" fmla="*/ 4676775 w 4676776"/>
              <a:gd name="connsiteY3" fmla="*/ 4128803 h 4910083"/>
              <a:gd name="connsiteX4" fmla="*/ 3897312 w 4676776"/>
              <a:gd name="connsiteY4" fmla="*/ 4908266 h 4910083"/>
              <a:gd name="connsiteX5" fmla="*/ 779463 w 4676776"/>
              <a:gd name="connsiteY5" fmla="*/ 4908265 h 4910083"/>
              <a:gd name="connsiteX6" fmla="*/ 765106 w 4676776"/>
              <a:gd name="connsiteY6" fmla="*/ 4907540 h 4910083"/>
              <a:gd name="connsiteX7" fmla="*/ 0 w 4676776"/>
              <a:gd name="connsiteY7" fmla="*/ 4907540 h 4910083"/>
              <a:gd name="connsiteX8" fmla="*/ 0 w 4676776"/>
              <a:gd name="connsiteY8" fmla="*/ 4128802 h 4910083"/>
              <a:gd name="connsiteX9" fmla="*/ 0 w 4676776"/>
              <a:gd name="connsiteY9" fmla="*/ 779463 h 4910083"/>
              <a:gd name="connsiteX10" fmla="*/ 0 w 4676776"/>
              <a:gd name="connsiteY10" fmla="*/ 577 h 4910083"/>
              <a:gd name="connsiteX11" fmla="*/ 768037 w 4676776"/>
              <a:gd name="connsiteY11" fmla="*/ 577 h 4910083"/>
              <a:gd name="connsiteX12" fmla="*/ 779463 w 4676776"/>
              <a:gd name="connsiteY12" fmla="*/ 0 h 4910083"/>
              <a:gd name="connsiteX0" fmla="*/ 779463 w 4677302"/>
              <a:gd name="connsiteY0" fmla="*/ 0 h 4910083"/>
              <a:gd name="connsiteX1" fmla="*/ 3897313 w 4677302"/>
              <a:gd name="connsiteY1" fmla="*/ 0 h 4910083"/>
              <a:gd name="connsiteX2" fmla="*/ 4676776 w 4677302"/>
              <a:gd name="connsiteY2" fmla="*/ 779463 h 4910083"/>
              <a:gd name="connsiteX3" fmla="*/ 4676775 w 4677302"/>
              <a:gd name="connsiteY3" fmla="*/ 4128803 h 4910083"/>
              <a:gd name="connsiteX4" fmla="*/ 3897312 w 4677302"/>
              <a:gd name="connsiteY4" fmla="*/ 4908266 h 4910083"/>
              <a:gd name="connsiteX5" fmla="*/ 779463 w 4677302"/>
              <a:gd name="connsiteY5" fmla="*/ 4908265 h 4910083"/>
              <a:gd name="connsiteX6" fmla="*/ 765106 w 4677302"/>
              <a:gd name="connsiteY6" fmla="*/ 4907540 h 4910083"/>
              <a:gd name="connsiteX7" fmla="*/ 0 w 4677302"/>
              <a:gd name="connsiteY7" fmla="*/ 4907540 h 4910083"/>
              <a:gd name="connsiteX8" fmla="*/ 0 w 4677302"/>
              <a:gd name="connsiteY8" fmla="*/ 4128802 h 4910083"/>
              <a:gd name="connsiteX9" fmla="*/ 0 w 4677302"/>
              <a:gd name="connsiteY9" fmla="*/ 779463 h 4910083"/>
              <a:gd name="connsiteX10" fmla="*/ 0 w 4677302"/>
              <a:gd name="connsiteY10" fmla="*/ 577 h 4910083"/>
              <a:gd name="connsiteX11" fmla="*/ 768037 w 4677302"/>
              <a:gd name="connsiteY11" fmla="*/ 577 h 4910083"/>
              <a:gd name="connsiteX12" fmla="*/ 779463 w 4677302"/>
              <a:gd name="connsiteY12" fmla="*/ 0 h 491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7302" h="4910083">
                <a:moveTo>
                  <a:pt x="779463" y="0"/>
                </a:moveTo>
                <a:lnTo>
                  <a:pt x="3897313" y="0"/>
                </a:lnTo>
                <a:cubicBezTo>
                  <a:pt x="4327799" y="0"/>
                  <a:pt x="4676776" y="187052"/>
                  <a:pt x="4676776" y="779463"/>
                </a:cubicBezTo>
                <a:cubicBezTo>
                  <a:pt x="4676776" y="1895910"/>
                  <a:pt x="4676775" y="3012356"/>
                  <a:pt x="4676775" y="4128803"/>
                </a:cubicBezTo>
                <a:cubicBezTo>
                  <a:pt x="4689877" y="4598592"/>
                  <a:pt x="4459531" y="4938045"/>
                  <a:pt x="3897312" y="4908266"/>
                </a:cubicBezTo>
                <a:lnTo>
                  <a:pt x="779463" y="4908265"/>
                </a:lnTo>
                <a:lnTo>
                  <a:pt x="765106" y="4907540"/>
                </a:lnTo>
                <a:lnTo>
                  <a:pt x="0" y="4907540"/>
                </a:lnTo>
                <a:lnTo>
                  <a:pt x="0" y="4128802"/>
                </a:lnTo>
                <a:lnTo>
                  <a:pt x="0" y="779463"/>
                </a:lnTo>
                <a:lnTo>
                  <a:pt x="0" y="577"/>
                </a:lnTo>
                <a:lnTo>
                  <a:pt x="768037" y="577"/>
                </a:lnTo>
                <a:lnTo>
                  <a:pt x="779463" y="0"/>
                </a:lnTo>
                <a:close/>
              </a:path>
            </a:pathLst>
          </a:custGeom>
          <a:ln>
            <a:noFill/>
          </a:ln>
        </p:spPr>
        <p:txBody>
          <a:bodyPr wrap="square">
            <a:noAutofit/>
          </a:bodyPr>
          <a:lstStyle/>
          <a:p>
            <a:endParaRPr lang="nl-BE"/>
          </a:p>
        </p:txBody>
      </p:sp>
      <p:sp>
        <p:nvSpPr>
          <p:cNvPr id="28" name="Ondertitel 2">
            <a:extLst>
              <a:ext uri="{FF2B5EF4-FFF2-40B4-BE49-F238E27FC236}">
                <a16:creationId xmlns:a16="http://schemas.microsoft.com/office/drawing/2014/main" id="{D8E828C2-8807-46AD-AF16-DE3DA4C98C5B}"/>
              </a:ext>
            </a:extLst>
          </p:cNvPr>
          <p:cNvSpPr>
            <a:spLocks noGrp="1"/>
          </p:cNvSpPr>
          <p:nvPr>
            <p:ph type="subTitle" idx="1" hasCustomPrompt="1"/>
          </p:nvPr>
        </p:nvSpPr>
        <p:spPr>
          <a:xfrm>
            <a:off x="1099458" y="4010816"/>
            <a:ext cx="4495799" cy="1464695"/>
          </a:xfrm>
        </p:spPr>
        <p:txBody>
          <a:bodyPr lIns="0" tIns="0" rIns="0" bIns="0"/>
          <a:lstStyle>
            <a:lvl1pPr marL="0" indent="0" algn="l">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err="1"/>
              <a:t>Subtekst</a:t>
            </a:r>
            <a:endParaRPr lang="nl-BE"/>
          </a:p>
        </p:txBody>
      </p:sp>
      <p:sp>
        <p:nvSpPr>
          <p:cNvPr id="8" name="Tijdelijke aanduiding voor titel 1">
            <a:extLst>
              <a:ext uri="{FF2B5EF4-FFF2-40B4-BE49-F238E27FC236}">
                <a16:creationId xmlns:a16="http://schemas.microsoft.com/office/drawing/2014/main" id="{99A97912-C71F-4FD0-B986-8EFBDB30454A}"/>
              </a:ext>
            </a:extLst>
          </p:cNvPr>
          <p:cNvSpPr>
            <a:spLocks noGrp="1"/>
          </p:cNvSpPr>
          <p:nvPr>
            <p:ph type="title" hasCustomPrompt="1"/>
          </p:nvPr>
        </p:nvSpPr>
        <p:spPr>
          <a:xfrm>
            <a:off x="1099458" y="3019597"/>
            <a:ext cx="4495800" cy="798700"/>
          </a:xfrm>
          <a:prstGeom prst="rect">
            <a:avLst/>
          </a:prstGeom>
        </p:spPr>
        <p:txBody>
          <a:bodyPr vert="horz" lIns="0" tIns="0" rIns="0" bIns="0" rtlCol="0" anchor="t" anchorCtr="0">
            <a:normAutofit/>
          </a:bodyPr>
          <a:lstStyle>
            <a:lvl1pPr>
              <a:defRPr sz="3000">
                <a:solidFill>
                  <a:schemeClr val="tx1"/>
                </a:solidFill>
              </a:defRPr>
            </a:lvl1pPr>
          </a:lstStyle>
          <a:p>
            <a:r>
              <a:rPr lang="nl-NL"/>
              <a:t>TUSSENTITEL</a:t>
            </a:r>
            <a:endParaRPr lang="nl-BE"/>
          </a:p>
        </p:txBody>
      </p:sp>
    </p:spTree>
    <p:extLst>
      <p:ext uri="{BB962C8B-B14F-4D97-AF65-F5344CB8AC3E}">
        <p14:creationId xmlns:p14="http://schemas.microsoft.com/office/powerpoint/2010/main" val="266841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eldia beeld links">
    <p:spTree>
      <p:nvGrpSpPr>
        <p:cNvPr id="1" name=""/>
        <p:cNvGrpSpPr/>
        <p:nvPr/>
      </p:nvGrpSpPr>
      <p:grpSpPr>
        <a:xfrm>
          <a:off x="0" y="0"/>
          <a:ext cx="0" cy="0"/>
          <a:chOff x="0" y="0"/>
          <a:chExt cx="0" cy="0"/>
        </a:xfrm>
      </p:grpSpPr>
      <p:sp>
        <p:nvSpPr>
          <p:cNvPr id="9" name="Vrije vorm 14">
            <a:extLst>
              <a:ext uri="{FF2B5EF4-FFF2-40B4-BE49-F238E27FC236}">
                <a16:creationId xmlns:a16="http://schemas.microsoft.com/office/drawing/2014/main" id="{B4ADCE44-28AD-4AA7-B6BD-48D632D2E7AE}"/>
              </a:ext>
            </a:extLst>
          </p:cNvPr>
          <p:cNvSpPr/>
          <p:nvPr userDrawn="1"/>
        </p:nvSpPr>
        <p:spPr>
          <a:xfrm>
            <a:off x="4119" y="-1"/>
            <a:ext cx="11915773" cy="6120000"/>
          </a:xfrm>
          <a:custGeom>
            <a:avLst/>
            <a:gdLst>
              <a:gd name="connsiteX0" fmla="*/ 0 w 11915773"/>
              <a:gd name="connsiteY0" fmla="*/ 1 h 6134215"/>
              <a:gd name="connsiteX1" fmla="*/ 276227 w 11915773"/>
              <a:gd name="connsiteY1" fmla="*/ 1 h 6134215"/>
              <a:gd name="connsiteX2" fmla="*/ 276227 w 11915773"/>
              <a:gd name="connsiteY2" fmla="*/ 3053557 h 6134215"/>
              <a:gd name="connsiteX3" fmla="*/ 0 w 11915773"/>
              <a:gd name="connsiteY3" fmla="*/ 3053557 h 6134215"/>
              <a:gd name="connsiteX4" fmla="*/ 276227 w 11915773"/>
              <a:gd name="connsiteY4" fmla="*/ 0 h 6134215"/>
              <a:gd name="connsiteX5" fmla="*/ 988541 w 11915773"/>
              <a:gd name="connsiteY5" fmla="*/ 0 h 6134215"/>
              <a:gd name="connsiteX6" fmla="*/ 988541 w 11915773"/>
              <a:gd name="connsiteY6" fmla="*/ 4886 h 6134215"/>
              <a:gd name="connsiteX7" fmla="*/ 993517 w 11915773"/>
              <a:gd name="connsiteY7" fmla="*/ 4126 h 6134215"/>
              <a:gd name="connsiteX8" fmla="*/ 1075208 w 11915773"/>
              <a:gd name="connsiteY8" fmla="*/ 1 h 6134215"/>
              <a:gd name="connsiteX9" fmla="*/ 11116792 w 11915773"/>
              <a:gd name="connsiteY9" fmla="*/ 1 h 6134215"/>
              <a:gd name="connsiteX10" fmla="*/ 11915773 w 11915773"/>
              <a:gd name="connsiteY10" fmla="*/ 798982 h 6134215"/>
              <a:gd name="connsiteX11" fmla="*/ 11915773 w 11915773"/>
              <a:gd name="connsiteY11" fmla="*/ 5335234 h 6134215"/>
              <a:gd name="connsiteX12" fmla="*/ 11116792 w 11915773"/>
              <a:gd name="connsiteY12" fmla="*/ 6134215 h 6134215"/>
              <a:gd name="connsiteX13" fmla="*/ 1075208 w 11915773"/>
              <a:gd name="connsiteY13" fmla="*/ 6134215 h 6134215"/>
              <a:gd name="connsiteX14" fmla="*/ 993517 w 11915773"/>
              <a:gd name="connsiteY14" fmla="*/ 6130090 h 6134215"/>
              <a:gd name="connsiteX15" fmla="*/ 988541 w 11915773"/>
              <a:gd name="connsiteY15" fmla="*/ 6129331 h 6134215"/>
              <a:gd name="connsiteX16" fmla="*/ 988541 w 11915773"/>
              <a:gd name="connsiteY16" fmla="*/ 6134215 h 6134215"/>
              <a:gd name="connsiteX17" fmla="*/ 276227 w 11915773"/>
              <a:gd name="connsiteY17" fmla="*/ 6134215 h 6134215"/>
              <a:gd name="connsiteX18" fmla="*/ 276227 w 11915773"/>
              <a:gd name="connsiteY18" fmla="*/ 5335234 h 6134215"/>
              <a:gd name="connsiteX19" fmla="*/ 276227 w 11915773"/>
              <a:gd name="connsiteY19" fmla="*/ 798982 h 61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15773" h="6134215">
                <a:moveTo>
                  <a:pt x="0" y="1"/>
                </a:moveTo>
                <a:lnTo>
                  <a:pt x="276227" y="1"/>
                </a:lnTo>
                <a:lnTo>
                  <a:pt x="276227" y="3053557"/>
                </a:lnTo>
                <a:lnTo>
                  <a:pt x="0" y="3053557"/>
                </a:lnTo>
                <a:close/>
                <a:moveTo>
                  <a:pt x="276227" y="0"/>
                </a:moveTo>
                <a:lnTo>
                  <a:pt x="988541" y="0"/>
                </a:lnTo>
                <a:lnTo>
                  <a:pt x="988541" y="4886"/>
                </a:lnTo>
                <a:lnTo>
                  <a:pt x="993517" y="4126"/>
                </a:lnTo>
                <a:cubicBezTo>
                  <a:pt x="1020377" y="1399"/>
                  <a:pt x="1047629" y="1"/>
                  <a:pt x="1075208" y="1"/>
                </a:cubicBezTo>
                <a:lnTo>
                  <a:pt x="11116792" y="1"/>
                </a:lnTo>
                <a:cubicBezTo>
                  <a:pt x="11558057" y="1"/>
                  <a:pt x="11915773" y="357717"/>
                  <a:pt x="11915773" y="798982"/>
                </a:cubicBezTo>
                <a:lnTo>
                  <a:pt x="11915773" y="5335234"/>
                </a:lnTo>
                <a:cubicBezTo>
                  <a:pt x="11915773" y="5776499"/>
                  <a:pt x="11558057" y="6134215"/>
                  <a:pt x="11116792" y="6134215"/>
                </a:cubicBezTo>
                <a:lnTo>
                  <a:pt x="1075208" y="6134215"/>
                </a:lnTo>
                <a:cubicBezTo>
                  <a:pt x="1047629" y="6134215"/>
                  <a:pt x="1020377" y="6132818"/>
                  <a:pt x="993517" y="6130090"/>
                </a:cubicBezTo>
                <a:lnTo>
                  <a:pt x="988541" y="6129331"/>
                </a:lnTo>
                <a:lnTo>
                  <a:pt x="988541" y="6134215"/>
                </a:lnTo>
                <a:lnTo>
                  <a:pt x="276227" y="6134215"/>
                </a:lnTo>
                <a:lnTo>
                  <a:pt x="276227" y="5335234"/>
                </a:lnTo>
                <a:lnTo>
                  <a:pt x="276227" y="79898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7" name="Tijdelijke aanduiding voor dianummer 5">
            <a:extLst>
              <a:ext uri="{FF2B5EF4-FFF2-40B4-BE49-F238E27FC236}">
                <a16:creationId xmlns:a16="http://schemas.microsoft.com/office/drawing/2014/main" id="{B9C5F583-2E73-47D0-8E6C-FDC578E12D79}"/>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cs typeface="Arial" panose="020B0604020202020204" pitchFamily="34" charset="0"/>
              </a:rPr>
              <a:t>● Beleidsplan belevings- en ontmoetingsweefsel</a:t>
            </a:r>
            <a:endParaRPr lang="nl-BE" dirty="0"/>
          </a:p>
        </p:txBody>
      </p:sp>
      <p:pic>
        <p:nvPicPr>
          <p:cNvPr id="13" name="Graphic 12">
            <a:extLst>
              <a:ext uri="{FF2B5EF4-FFF2-40B4-BE49-F238E27FC236}">
                <a16:creationId xmlns:a16="http://schemas.microsoft.com/office/drawing/2014/main" id="{6D29CCF6-B0A1-4476-A796-B05A19426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55471" y="6340651"/>
            <a:ext cx="360302" cy="284537"/>
          </a:xfrm>
          <a:prstGeom prst="rect">
            <a:avLst/>
          </a:prstGeom>
        </p:spPr>
      </p:pic>
      <p:sp>
        <p:nvSpPr>
          <p:cNvPr id="5" name="Tijdelijke aanduiding voor afbeelding 4">
            <a:extLst>
              <a:ext uri="{FF2B5EF4-FFF2-40B4-BE49-F238E27FC236}">
                <a16:creationId xmlns:a16="http://schemas.microsoft.com/office/drawing/2014/main" id="{A6563EEA-72BF-4936-B62C-6D41B25FC533}"/>
              </a:ext>
            </a:extLst>
          </p:cNvPr>
          <p:cNvSpPr>
            <a:spLocks noGrp="1"/>
          </p:cNvSpPr>
          <p:nvPr>
            <p:ph type="pic" sz="quarter" idx="10"/>
          </p:nvPr>
        </p:nvSpPr>
        <p:spPr>
          <a:xfrm>
            <a:off x="0" y="0"/>
            <a:ext cx="2743200" cy="6119999"/>
          </a:xfrm>
        </p:spPr>
        <p:txBody>
          <a:bodyPr/>
          <a:lstStyle/>
          <a:p>
            <a:endParaRPr lang="nl-BE"/>
          </a:p>
        </p:txBody>
      </p:sp>
      <p:sp>
        <p:nvSpPr>
          <p:cNvPr id="6" name="Rechthoek 5">
            <a:extLst>
              <a:ext uri="{FF2B5EF4-FFF2-40B4-BE49-F238E27FC236}">
                <a16:creationId xmlns:a16="http://schemas.microsoft.com/office/drawing/2014/main" id="{6E5F6494-288D-4C2E-AAC1-1E6E7DBAB4ED}"/>
              </a:ext>
            </a:extLst>
          </p:cNvPr>
          <p:cNvSpPr/>
          <p:nvPr userDrawn="1"/>
        </p:nvSpPr>
        <p:spPr>
          <a:xfrm>
            <a:off x="0" y="3052950"/>
            <a:ext cx="276227" cy="3805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a:extLst>
              <a:ext uri="{FF2B5EF4-FFF2-40B4-BE49-F238E27FC236}">
                <a16:creationId xmlns:a16="http://schemas.microsoft.com/office/drawing/2014/main" id="{24A799AC-4C82-4149-B4A3-4E350079E6A7}"/>
              </a:ext>
            </a:extLst>
          </p:cNvPr>
          <p:cNvSpPr>
            <a:spLocks noGrp="1"/>
          </p:cNvSpPr>
          <p:nvPr>
            <p:ph type="ctrTitle" hasCustomPrompt="1"/>
          </p:nvPr>
        </p:nvSpPr>
        <p:spPr>
          <a:xfrm>
            <a:off x="3581399" y="3080658"/>
            <a:ext cx="6927511" cy="783771"/>
          </a:xfrm>
        </p:spPr>
        <p:txBody>
          <a:bodyPr lIns="0" tIns="0" rIns="0" bIns="0" anchor="t" anchorCtr="0"/>
          <a:lstStyle>
            <a:lvl1pPr algn="l">
              <a:defRPr sz="3000" b="1">
                <a:solidFill>
                  <a:schemeClr val="tx1"/>
                </a:solidFill>
              </a:defRPr>
            </a:lvl1pPr>
          </a:lstStyle>
          <a:p>
            <a:r>
              <a:rPr lang="nl-NL"/>
              <a:t>TUSSENTITEL</a:t>
            </a:r>
            <a:endParaRPr lang="nl-BE"/>
          </a:p>
        </p:txBody>
      </p:sp>
      <p:sp>
        <p:nvSpPr>
          <p:cNvPr id="14" name="Ondertitel 2">
            <a:extLst>
              <a:ext uri="{FF2B5EF4-FFF2-40B4-BE49-F238E27FC236}">
                <a16:creationId xmlns:a16="http://schemas.microsoft.com/office/drawing/2014/main" id="{C11EBB4D-FDC5-4279-B8F5-56AB845723B8}"/>
              </a:ext>
            </a:extLst>
          </p:cNvPr>
          <p:cNvSpPr>
            <a:spLocks noGrp="1"/>
          </p:cNvSpPr>
          <p:nvPr>
            <p:ph type="subTitle" idx="1" hasCustomPrompt="1"/>
          </p:nvPr>
        </p:nvSpPr>
        <p:spPr>
          <a:xfrm>
            <a:off x="3581399" y="4010816"/>
            <a:ext cx="6927511" cy="1464695"/>
          </a:xfrm>
        </p:spPr>
        <p:txBody>
          <a:bodyPr lIns="0" tIns="0" rIns="0" bIns="0"/>
          <a:lstStyle>
            <a:lvl1pPr marL="0" indent="0" algn="l">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err="1"/>
              <a:t>Subtekst</a:t>
            </a:r>
            <a:endParaRPr lang="nl-BE"/>
          </a:p>
        </p:txBody>
      </p:sp>
    </p:spTree>
    <p:extLst>
      <p:ext uri="{BB962C8B-B14F-4D97-AF65-F5344CB8AC3E}">
        <p14:creationId xmlns:p14="http://schemas.microsoft.com/office/powerpoint/2010/main" val="399572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lijn">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5B3A23C-BA4D-4483-944C-030C27CDC2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Tijdelijke aanduiding voor dianummer 5">
            <a:extLst>
              <a:ext uri="{FF2B5EF4-FFF2-40B4-BE49-F238E27FC236}">
                <a16:creationId xmlns:a16="http://schemas.microsoft.com/office/drawing/2014/main" id="{B9C5F583-2E73-47D0-8E6C-FDC578E12D79}"/>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cs typeface="Arial" panose="020B0604020202020204" pitchFamily="34" charset="0"/>
              </a:rPr>
              <a:t>● Beleidsplan belevings- en ontmoetingsweefsel</a:t>
            </a:r>
            <a:endParaRPr lang="nl-BE" dirty="0"/>
          </a:p>
        </p:txBody>
      </p:sp>
      <p:pic>
        <p:nvPicPr>
          <p:cNvPr id="13" name="Graphic 12">
            <a:extLst>
              <a:ext uri="{FF2B5EF4-FFF2-40B4-BE49-F238E27FC236}">
                <a16:creationId xmlns:a16="http://schemas.microsoft.com/office/drawing/2014/main" id="{6D29CCF6-B0A1-4476-A796-B05A19426FF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55471" y="6340651"/>
            <a:ext cx="360302" cy="284537"/>
          </a:xfrm>
          <a:prstGeom prst="rect">
            <a:avLst/>
          </a:prstGeom>
        </p:spPr>
      </p:pic>
      <p:sp>
        <p:nvSpPr>
          <p:cNvPr id="9" name="Tijdelijke aanduiding voor tekst 8">
            <a:extLst>
              <a:ext uri="{FF2B5EF4-FFF2-40B4-BE49-F238E27FC236}">
                <a16:creationId xmlns:a16="http://schemas.microsoft.com/office/drawing/2014/main" id="{497F588D-2D94-4C48-B97D-52AD7FF819B4}"/>
              </a:ext>
            </a:extLst>
          </p:cNvPr>
          <p:cNvSpPr>
            <a:spLocks noGrp="1"/>
          </p:cNvSpPr>
          <p:nvPr>
            <p:ph type="body" sz="quarter" idx="10" hasCustomPrompt="1"/>
          </p:nvPr>
        </p:nvSpPr>
        <p:spPr>
          <a:xfrm>
            <a:off x="1099457" y="1948544"/>
            <a:ext cx="9409454" cy="3407002"/>
          </a:xfrm>
        </p:spPr>
        <p:txBody>
          <a:bodyPr/>
          <a:lstStyle>
            <a:lvl1pPr>
              <a:defRPr b="1" i="0">
                <a:solidFill>
                  <a:schemeClr val="tx2"/>
                </a:solidFill>
              </a:defRPr>
            </a:lvl1pPr>
            <a:lvl2pPr>
              <a:defRPr/>
            </a:lvl2pPr>
            <a:lvl3pPr>
              <a:defRPr>
                <a:solidFill>
                  <a:schemeClr val="tx2"/>
                </a:solidFill>
              </a:defRPr>
            </a:lvl3pPr>
          </a:lstStyle>
          <a:p>
            <a:pPr lvl="0"/>
            <a:r>
              <a:rPr lang="nl-NL"/>
              <a:t>Ondertitel</a:t>
            </a:r>
          </a:p>
          <a:p>
            <a:pPr lvl="1"/>
            <a:r>
              <a:rPr lang="nl-NL"/>
              <a:t>Tekst</a:t>
            </a:r>
          </a:p>
          <a:p>
            <a:pPr lvl="2"/>
            <a:r>
              <a:rPr lang="nl-NL"/>
              <a:t>opsomming</a:t>
            </a:r>
          </a:p>
          <a:p>
            <a:pPr lvl="2"/>
            <a:r>
              <a:rPr lang="nl-NL"/>
              <a:t>opsomming</a:t>
            </a:r>
          </a:p>
          <a:p>
            <a:pPr lvl="2"/>
            <a:r>
              <a:rPr lang="nl-NL"/>
              <a:t>opsomming</a:t>
            </a:r>
          </a:p>
        </p:txBody>
      </p:sp>
      <p:sp>
        <p:nvSpPr>
          <p:cNvPr id="16" name="Titel 1">
            <a:extLst>
              <a:ext uri="{FF2B5EF4-FFF2-40B4-BE49-F238E27FC236}">
                <a16:creationId xmlns:a16="http://schemas.microsoft.com/office/drawing/2014/main" id="{09D367E7-11BC-4354-B902-DA1CAE07A2E0}"/>
              </a:ext>
            </a:extLst>
          </p:cNvPr>
          <p:cNvSpPr>
            <a:spLocks noGrp="1"/>
          </p:cNvSpPr>
          <p:nvPr>
            <p:ph type="ctrTitle" hasCustomPrompt="1"/>
          </p:nvPr>
        </p:nvSpPr>
        <p:spPr>
          <a:xfrm>
            <a:off x="1099457" y="800102"/>
            <a:ext cx="9409454" cy="868838"/>
          </a:xfrm>
        </p:spPr>
        <p:txBody>
          <a:bodyPr lIns="0" tIns="0" rIns="0" bIns="0" anchor="t" anchorCtr="0"/>
          <a:lstStyle>
            <a:lvl1pPr algn="l">
              <a:defRPr sz="3500" b="1">
                <a:solidFill>
                  <a:schemeClr val="accent2"/>
                </a:solidFill>
              </a:defRPr>
            </a:lvl1pPr>
          </a:lstStyle>
          <a:p>
            <a:r>
              <a:rPr lang="nl-NL"/>
              <a:t>Titel</a:t>
            </a:r>
            <a:endParaRPr lang="nl-BE"/>
          </a:p>
        </p:txBody>
      </p:sp>
    </p:spTree>
    <p:extLst>
      <p:ext uri="{BB962C8B-B14F-4D97-AF65-F5344CB8AC3E}">
        <p14:creationId xmlns:p14="http://schemas.microsoft.com/office/powerpoint/2010/main" val="285367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kader">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8D52633-5B9B-46F1-9329-E93BED6CCE5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Graphic 4">
            <a:extLst>
              <a:ext uri="{FF2B5EF4-FFF2-40B4-BE49-F238E27FC236}">
                <a16:creationId xmlns:a16="http://schemas.microsoft.com/office/drawing/2014/main" id="{15A42311-7242-4BBF-93B7-2AEB96153B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Tijdelijke aanduiding voor dianummer 5">
            <a:extLst>
              <a:ext uri="{FF2B5EF4-FFF2-40B4-BE49-F238E27FC236}">
                <a16:creationId xmlns:a16="http://schemas.microsoft.com/office/drawing/2014/main" id="{B9C5F583-2E73-47D0-8E6C-FDC578E12D79}"/>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solidFill>
                  <a:schemeClr val="tx1"/>
                </a:solidFill>
                <a:cs typeface="Arial" panose="020B0604020202020204" pitchFamily="34" charset="0"/>
              </a:rPr>
              <a:t>●</a:t>
            </a:r>
            <a:r>
              <a:rPr lang="nl-BE" dirty="0">
                <a:cs typeface="Arial" panose="020B0604020202020204" pitchFamily="34" charset="0"/>
              </a:rPr>
              <a:t> Beleidsplan belevings- en ontmoetingsweefsel</a:t>
            </a:r>
            <a:endParaRPr lang="nl-BE" dirty="0"/>
          </a:p>
        </p:txBody>
      </p:sp>
      <p:pic>
        <p:nvPicPr>
          <p:cNvPr id="13" name="Graphic 12">
            <a:extLst>
              <a:ext uri="{FF2B5EF4-FFF2-40B4-BE49-F238E27FC236}">
                <a16:creationId xmlns:a16="http://schemas.microsoft.com/office/drawing/2014/main" id="{6D29CCF6-B0A1-4476-A796-B05A19426FF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555471" y="6340651"/>
            <a:ext cx="360301" cy="284537"/>
          </a:xfrm>
          <a:prstGeom prst="rect">
            <a:avLst/>
          </a:prstGeom>
        </p:spPr>
      </p:pic>
      <p:sp>
        <p:nvSpPr>
          <p:cNvPr id="9" name="Tijdelijke aanduiding voor tekst 8">
            <a:extLst>
              <a:ext uri="{FF2B5EF4-FFF2-40B4-BE49-F238E27FC236}">
                <a16:creationId xmlns:a16="http://schemas.microsoft.com/office/drawing/2014/main" id="{497F588D-2D94-4C48-B97D-52AD7FF819B4}"/>
              </a:ext>
            </a:extLst>
          </p:cNvPr>
          <p:cNvSpPr>
            <a:spLocks noGrp="1"/>
          </p:cNvSpPr>
          <p:nvPr>
            <p:ph type="body" sz="quarter" idx="10" hasCustomPrompt="1"/>
          </p:nvPr>
        </p:nvSpPr>
        <p:spPr>
          <a:xfrm>
            <a:off x="1099457" y="1948544"/>
            <a:ext cx="9409454" cy="3407002"/>
          </a:xfrm>
        </p:spPr>
        <p:txBody>
          <a:bodyPr/>
          <a:lstStyle>
            <a:lvl1pPr>
              <a:defRPr b="1" i="0">
                <a:solidFill>
                  <a:schemeClr val="tx2"/>
                </a:solidFill>
              </a:defRPr>
            </a:lvl1pPr>
            <a:lvl2pPr>
              <a:defRPr/>
            </a:lvl2pPr>
            <a:lvl3pPr>
              <a:defRPr>
                <a:solidFill>
                  <a:schemeClr val="tx2"/>
                </a:solidFill>
              </a:defRPr>
            </a:lvl3pPr>
          </a:lstStyle>
          <a:p>
            <a:pPr lvl="0"/>
            <a:r>
              <a:rPr lang="nl-NL"/>
              <a:t>Ondertitel</a:t>
            </a:r>
          </a:p>
          <a:p>
            <a:pPr lvl="1"/>
            <a:r>
              <a:rPr lang="nl-NL"/>
              <a:t>Tekst</a:t>
            </a:r>
          </a:p>
          <a:p>
            <a:pPr lvl="2"/>
            <a:r>
              <a:rPr lang="nl-NL"/>
              <a:t>opsomming</a:t>
            </a:r>
          </a:p>
          <a:p>
            <a:pPr lvl="2"/>
            <a:r>
              <a:rPr lang="nl-NL"/>
              <a:t>opsomming</a:t>
            </a:r>
          </a:p>
          <a:p>
            <a:pPr lvl="2"/>
            <a:r>
              <a:rPr lang="nl-NL"/>
              <a:t>opsomming</a:t>
            </a:r>
          </a:p>
        </p:txBody>
      </p:sp>
      <p:sp>
        <p:nvSpPr>
          <p:cNvPr id="16" name="Titel 1">
            <a:extLst>
              <a:ext uri="{FF2B5EF4-FFF2-40B4-BE49-F238E27FC236}">
                <a16:creationId xmlns:a16="http://schemas.microsoft.com/office/drawing/2014/main" id="{09D367E7-11BC-4354-B902-DA1CAE07A2E0}"/>
              </a:ext>
            </a:extLst>
          </p:cNvPr>
          <p:cNvSpPr>
            <a:spLocks noGrp="1"/>
          </p:cNvSpPr>
          <p:nvPr>
            <p:ph type="ctrTitle" hasCustomPrompt="1"/>
          </p:nvPr>
        </p:nvSpPr>
        <p:spPr>
          <a:xfrm>
            <a:off x="1099457" y="800102"/>
            <a:ext cx="9409454" cy="868838"/>
          </a:xfrm>
        </p:spPr>
        <p:txBody>
          <a:bodyPr lIns="0" tIns="0" rIns="0" bIns="0" anchor="t" anchorCtr="0"/>
          <a:lstStyle>
            <a:lvl1pPr algn="l">
              <a:defRPr sz="3500" b="1">
                <a:solidFill>
                  <a:schemeClr val="accent2"/>
                </a:solidFill>
              </a:defRPr>
            </a:lvl1pPr>
          </a:lstStyle>
          <a:p>
            <a:r>
              <a:rPr lang="nl-NL"/>
              <a:t>Titel</a:t>
            </a:r>
            <a:endParaRPr lang="nl-BE"/>
          </a:p>
        </p:txBody>
      </p:sp>
    </p:spTree>
    <p:extLst>
      <p:ext uri="{BB962C8B-B14F-4D97-AF65-F5344CB8AC3E}">
        <p14:creationId xmlns:p14="http://schemas.microsoft.com/office/powerpoint/2010/main" val="36806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 beeld rechts">
    <p:spTree>
      <p:nvGrpSpPr>
        <p:cNvPr id="1" name=""/>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B9C5F583-2E73-47D0-8E6C-FDC578E12D79}"/>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cs typeface="Arial" panose="020B0604020202020204" pitchFamily="34" charset="0"/>
              </a:rPr>
              <a:t>● Beleidsplan belevings- en ontmoetingsweefsel</a:t>
            </a:r>
            <a:endParaRPr lang="nl-BE" dirty="0"/>
          </a:p>
        </p:txBody>
      </p:sp>
      <p:pic>
        <p:nvPicPr>
          <p:cNvPr id="13" name="Graphic 12">
            <a:extLst>
              <a:ext uri="{FF2B5EF4-FFF2-40B4-BE49-F238E27FC236}">
                <a16:creationId xmlns:a16="http://schemas.microsoft.com/office/drawing/2014/main" id="{6D29CCF6-B0A1-4476-A796-B05A19426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55471" y="6340651"/>
            <a:ext cx="360302" cy="284537"/>
          </a:xfrm>
          <a:prstGeom prst="rect">
            <a:avLst/>
          </a:prstGeom>
        </p:spPr>
      </p:pic>
      <p:sp>
        <p:nvSpPr>
          <p:cNvPr id="9" name="Tijdelijke aanduiding voor tekst 8">
            <a:extLst>
              <a:ext uri="{FF2B5EF4-FFF2-40B4-BE49-F238E27FC236}">
                <a16:creationId xmlns:a16="http://schemas.microsoft.com/office/drawing/2014/main" id="{497F588D-2D94-4C48-B97D-52AD7FF819B4}"/>
              </a:ext>
            </a:extLst>
          </p:cNvPr>
          <p:cNvSpPr>
            <a:spLocks noGrp="1"/>
          </p:cNvSpPr>
          <p:nvPr>
            <p:ph type="body" sz="quarter" idx="10" hasCustomPrompt="1"/>
          </p:nvPr>
        </p:nvSpPr>
        <p:spPr>
          <a:xfrm>
            <a:off x="1099458" y="1948544"/>
            <a:ext cx="4539342" cy="3407002"/>
          </a:xfrm>
        </p:spPr>
        <p:txBody>
          <a:bodyPr/>
          <a:lstStyle>
            <a:lvl1pPr>
              <a:defRPr b="1" i="0">
                <a:solidFill>
                  <a:schemeClr val="tx2"/>
                </a:solidFill>
              </a:defRPr>
            </a:lvl1pPr>
            <a:lvl2pPr>
              <a:defRPr/>
            </a:lvl2pPr>
            <a:lvl3pPr>
              <a:defRPr>
                <a:solidFill>
                  <a:schemeClr val="tx2"/>
                </a:solidFill>
              </a:defRPr>
            </a:lvl3pPr>
          </a:lstStyle>
          <a:p>
            <a:pPr lvl="0"/>
            <a:r>
              <a:rPr lang="nl-NL"/>
              <a:t>Ondertitel</a:t>
            </a:r>
          </a:p>
          <a:p>
            <a:pPr lvl="1"/>
            <a:r>
              <a:rPr lang="nl-NL"/>
              <a:t>Tekst</a:t>
            </a:r>
          </a:p>
          <a:p>
            <a:pPr lvl="2"/>
            <a:r>
              <a:rPr lang="nl-NL"/>
              <a:t>opsomming</a:t>
            </a:r>
          </a:p>
          <a:p>
            <a:pPr lvl="2"/>
            <a:r>
              <a:rPr lang="nl-NL"/>
              <a:t>opsomming</a:t>
            </a:r>
          </a:p>
          <a:p>
            <a:pPr lvl="2"/>
            <a:r>
              <a:rPr lang="nl-NL"/>
              <a:t>opsomming</a:t>
            </a:r>
          </a:p>
        </p:txBody>
      </p:sp>
      <p:sp>
        <p:nvSpPr>
          <p:cNvPr id="16" name="Titel 1">
            <a:extLst>
              <a:ext uri="{FF2B5EF4-FFF2-40B4-BE49-F238E27FC236}">
                <a16:creationId xmlns:a16="http://schemas.microsoft.com/office/drawing/2014/main" id="{09D367E7-11BC-4354-B902-DA1CAE07A2E0}"/>
              </a:ext>
            </a:extLst>
          </p:cNvPr>
          <p:cNvSpPr>
            <a:spLocks noGrp="1"/>
          </p:cNvSpPr>
          <p:nvPr>
            <p:ph type="ctrTitle" hasCustomPrompt="1"/>
          </p:nvPr>
        </p:nvSpPr>
        <p:spPr>
          <a:xfrm>
            <a:off x="1099458" y="800102"/>
            <a:ext cx="4539342" cy="868838"/>
          </a:xfrm>
        </p:spPr>
        <p:txBody>
          <a:bodyPr lIns="0" tIns="0" rIns="0" bIns="0" anchor="t" anchorCtr="0"/>
          <a:lstStyle>
            <a:lvl1pPr algn="l">
              <a:defRPr sz="3500" b="1">
                <a:solidFill>
                  <a:schemeClr val="accent2"/>
                </a:solidFill>
              </a:defRPr>
            </a:lvl1pPr>
          </a:lstStyle>
          <a:p>
            <a:r>
              <a:rPr lang="nl-NL"/>
              <a:t>Titel</a:t>
            </a:r>
            <a:endParaRPr lang="nl-BE"/>
          </a:p>
        </p:txBody>
      </p:sp>
      <p:sp>
        <p:nvSpPr>
          <p:cNvPr id="10" name="Tijdelijke aanduiding voor afbeelding 9">
            <a:extLst>
              <a:ext uri="{FF2B5EF4-FFF2-40B4-BE49-F238E27FC236}">
                <a16:creationId xmlns:a16="http://schemas.microsoft.com/office/drawing/2014/main" id="{03A2A81A-D14A-4C0C-BF5A-2C34D546A145}"/>
              </a:ext>
            </a:extLst>
          </p:cNvPr>
          <p:cNvSpPr>
            <a:spLocks noGrp="1"/>
          </p:cNvSpPr>
          <p:nvPr>
            <p:ph type="pic" sz="quarter" idx="11"/>
          </p:nvPr>
        </p:nvSpPr>
        <p:spPr>
          <a:xfrm>
            <a:off x="6357256" y="253399"/>
            <a:ext cx="5579047" cy="5856706"/>
          </a:xfrm>
          <a:custGeom>
            <a:avLst/>
            <a:gdLst>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10083"/>
              <a:gd name="connsiteX1" fmla="*/ 3897313 w 4676776"/>
              <a:gd name="connsiteY1" fmla="*/ 0 h 4910083"/>
              <a:gd name="connsiteX2" fmla="*/ 4676776 w 4676776"/>
              <a:gd name="connsiteY2" fmla="*/ 779463 h 4910083"/>
              <a:gd name="connsiteX3" fmla="*/ 4676775 w 4676776"/>
              <a:gd name="connsiteY3" fmla="*/ 4128803 h 4910083"/>
              <a:gd name="connsiteX4" fmla="*/ 3897312 w 4676776"/>
              <a:gd name="connsiteY4" fmla="*/ 4908266 h 4910083"/>
              <a:gd name="connsiteX5" fmla="*/ 779463 w 4676776"/>
              <a:gd name="connsiteY5" fmla="*/ 4908265 h 4910083"/>
              <a:gd name="connsiteX6" fmla="*/ 765106 w 4676776"/>
              <a:gd name="connsiteY6" fmla="*/ 4907540 h 4910083"/>
              <a:gd name="connsiteX7" fmla="*/ 0 w 4676776"/>
              <a:gd name="connsiteY7" fmla="*/ 4907540 h 4910083"/>
              <a:gd name="connsiteX8" fmla="*/ 0 w 4676776"/>
              <a:gd name="connsiteY8" fmla="*/ 4128802 h 4910083"/>
              <a:gd name="connsiteX9" fmla="*/ 0 w 4676776"/>
              <a:gd name="connsiteY9" fmla="*/ 779463 h 4910083"/>
              <a:gd name="connsiteX10" fmla="*/ 0 w 4676776"/>
              <a:gd name="connsiteY10" fmla="*/ 577 h 4910083"/>
              <a:gd name="connsiteX11" fmla="*/ 768037 w 4676776"/>
              <a:gd name="connsiteY11" fmla="*/ 577 h 4910083"/>
              <a:gd name="connsiteX12" fmla="*/ 779463 w 4676776"/>
              <a:gd name="connsiteY12" fmla="*/ 0 h 4910083"/>
              <a:gd name="connsiteX0" fmla="*/ 779463 w 4676776"/>
              <a:gd name="connsiteY0" fmla="*/ 0 h 4910083"/>
              <a:gd name="connsiteX1" fmla="*/ 3897313 w 4676776"/>
              <a:gd name="connsiteY1" fmla="*/ 0 h 4910083"/>
              <a:gd name="connsiteX2" fmla="*/ 4676776 w 4676776"/>
              <a:gd name="connsiteY2" fmla="*/ 779463 h 4910083"/>
              <a:gd name="connsiteX3" fmla="*/ 4676775 w 4676776"/>
              <a:gd name="connsiteY3" fmla="*/ 4128803 h 4910083"/>
              <a:gd name="connsiteX4" fmla="*/ 3897312 w 4676776"/>
              <a:gd name="connsiteY4" fmla="*/ 4908266 h 4910083"/>
              <a:gd name="connsiteX5" fmla="*/ 779463 w 4676776"/>
              <a:gd name="connsiteY5" fmla="*/ 4908265 h 4910083"/>
              <a:gd name="connsiteX6" fmla="*/ 765106 w 4676776"/>
              <a:gd name="connsiteY6" fmla="*/ 4907540 h 4910083"/>
              <a:gd name="connsiteX7" fmla="*/ 0 w 4676776"/>
              <a:gd name="connsiteY7" fmla="*/ 4907540 h 4910083"/>
              <a:gd name="connsiteX8" fmla="*/ 0 w 4676776"/>
              <a:gd name="connsiteY8" fmla="*/ 4128802 h 4910083"/>
              <a:gd name="connsiteX9" fmla="*/ 0 w 4676776"/>
              <a:gd name="connsiteY9" fmla="*/ 779463 h 4910083"/>
              <a:gd name="connsiteX10" fmla="*/ 0 w 4676776"/>
              <a:gd name="connsiteY10" fmla="*/ 577 h 4910083"/>
              <a:gd name="connsiteX11" fmla="*/ 768037 w 4676776"/>
              <a:gd name="connsiteY11" fmla="*/ 577 h 4910083"/>
              <a:gd name="connsiteX12" fmla="*/ 779463 w 4676776"/>
              <a:gd name="connsiteY12" fmla="*/ 0 h 4910083"/>
              <a:gd name="connsiteX0" fmla="*/ 779463 w 4677302"/>
              <a:gd name="connsiteY0" fmla="*/ 0 h 4910083"/>
              <a:gd name="connsiteX1" fmla="*/ 3897313 w 4677302"/>
              <a:gd name="connsiteY1" fmla="*/ 0 h 4910083"/>
              <a:gd name="connsiteX2" fmla="*/ 4676776 w 4677302"/>
              <a:gd name="connsiteY2" fmla="*/ 779463 h 4910083"/>
              <a:gd name="connsiteX3" fmla="*/ 4676775 w 4677302"/>
              <a:gd name="connsiteY3" fmla="*/ 4128803 h 4910083"/>
              <a:gd name="connsiteX4" fmla="*/ 3897312 w 4677302"/>
              <a:gd name="connsiteY4" fmla="*/ 4908266 h 4910083"/>
              <a:gd name="connsiteX5" fmla="*/ 779463 w 4677302"/>
              <a:gd name="connsiteY5" fmla="*/ 4908265 h 4910083"/>
              <a:gd name="connsiteX6" fmla="*/ 765106 w 4677302"/>
              <a:gd name="connsiteY6" fmla="*/ 4907540 h 4910083"/>
              <a:gd name="connsiteX7" fmla="*/ 0 w 4677302"/>
              <a:gd name="connsiteY7" fmla="*/ 4907540 h 4910083"/>
              <a:gd name="connsiteX8" fmla="*/ 0 w 4677302"/>
              <a:gd name="connsiteY8" fmla="*/ 4128802 h 4910083"/>
              <a:gd name="connsiteX9" fmla="*/ 0 w 4677302"/>
              <a:gd name="connsiteY9" fmla="*/ 779463 h 4910083"/>
              <a:gd name="connsiteX10" fmla="*/ 0 w 4677302"/>
              <a:gd name="connsiteY10" fmla="*/ 577 h 4910083"/>
              <a:gd name="connsiteX11" fmla="*/ 768037 w 4677302"/>
              <a:gd name="connsiteY11" fmla="*/ 577 h 4910083"/>
              <a:gd name="connsiteX12" fmla="*/ 779463 w 4677302"/>
              <a:gd name="connsiteY12" fmla="*/ 0 h 491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7302" h="4910083">
                <a:moveTo>
                  <a:pt x="779463" y="0"/>
                </a:moveTo>
                <a:lnTo>
                  <a:pt x="3897313" y="0"/>
                </a:lnTo>
                <a:cubicBezTo>
                  <a:pt x="4327799" y="0"/>
                  <a:pt x="4676776" y="187052"/>
                  <a:pt x="4676776" y="779463"/>
                </a:cubicBezTo>
                <a:cubicBezTo>
                  <a:pt x="4676776" y="1895910"/>
                  <a:pt x="4676775" y="3012356"/>
                  <a:pt x="4676775" y="4128803"/>
                </a:cubicBezTo>
                <a:cubicBezTo>
                  <a:pt x="4689877" y="4598592"/>
                  <a:pt x="4459531" y="4938045"/>
                  <a:pt x="3897312" y="4908266"/>
                </a:cubicBezTo>
                <a:lnTo>
                  <a:pt x="779463" y="4908265"/>
                </a:lnTo>
                <a:lnTo>
                  <a:pt x="765106" y="4907540"/>
                </a:lnTo>
                <a:lnTo>
                  <a:pt x="0" y="4907540"/>
                </a:lnTo>
                <a:lnTo>
                  <a:pt x="0" y="4128802"/>
                </a:lnTo>
                <a:lnTo>
                  <a:pt x="0" y="779463"/>
                </a:lnTo>
                <a:lnTo>
                  <a:pt x="0" y="577"/>
                </a:lnTo>
                <a:lnTo>
                  <a:pt x="768037" y="577"/>
                </a:lnTo>
                <a:lnTo>
                  <a:pt x="779463" y="0"/>
                </a:lnTo>
                <a:close/>
              </a:path>
            </a:pathLst>
          </a:custGeom>
          <a:ln>
            <a:noFill/>
          </a:ln>
        </p:spPr>
        <p:txBody>
          <a:bodyPr wrap="square">
            <a:noAutofit/>
          </a:bodyPr>
          <a:lstStyle/>
          <a:p>
            <a:endParaRPr lang="nl-BE"/>
          </a:p>
        </p:txBody>
      </p:sp>
    </p:spTree>
    <p:extLst>
      <p:ext uri="{BB962C8B-B14F-4D97-AF65-F5344CB8AC3E}">
        <p14:creationId xmlns:p14="http://schemas.microsoft.com/office/powerpoint/2010/main" val="192110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dia beeldduo rechts">
    <p:spTree>
      <p:nvGrpSpPr>
        <p:cNvPr id="1" name=""/>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B9C5F583-2E73-47D0-8E6C-FDC578E12D79}"/>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cs typeface="Arial" panose="020B0604020202020204" pitchFamily="34" charset="0"/>
              </a:rPr>
              <a:t>● Beleidsplan belevings- en ontmoetingsweefsel</a:t>
            </a:r>
            <a:endParaRPr lang="nl-BE" dirty="0"/>
          </a:p>
        </p:txBody>
      </p:sp>
      <p:pic>
        <p:nvPicPr>
          <p:cNvPr id="13" name="Graphic 12">
            <a:extLst>
              <a:ext uri="{FF2B5EF4-FFF2-40B4-BE49-F238E27FC236}">
                <a16:creationId xmlns:a16="http://schemas.microsoft.com/office/drawing/2014/main" id="{6D29CCF6-B0A1-4476-A796-B05A19426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55471" y="6340651"/>
            <a:ext cx="360302" cy="284537"/>
          </a:xfrm>
          <a:prstGeom prst="rect">
            <a:avLst/>
          </a:prstGeom>
        </p:spPr>
      </p:pic>
      <p:sp>
        <p:nvSpPr>
          <p:cNvPr id="9" name="Tijdelijke aanduiding voor tekst 8">
            <a:extLst>
              <a:ext uri="{FF2B5EF4-FFF2-40B4-BE49-F238E27FC236}">
                <a16:creationId xmlns:a16="http://schemas.microsoft.com/office/drawing/2014/main" id="{497F588D-2D94-4C48-B97D-52AD7FF819B4}"/>
              </a:ext>
            </a:extLst>
          </p:cNvPr>
          <p:cNvSpPr>
            <a:spLocks noGrp="1"/>
          </p:cNvSpPr>
          <p:nvPr>
            <p:ph type="body" sz="quarter" idx="10" hasCustomPrompt="1"/>
          </p:nvPr>
        </p:nvSpPr>
        <p:spPr>
          <a:xfrm>
            <a:off x="1099458" y="1948544"/>
            <a:ext cx="7434942" cy="3407002"/>
          </a:xfrm>
        </p:spPr>
        <p:txBody>
          <a:bodyPr/>
          <a:lstStyle>
            <a:lvl1pPr>
              <a:defRPr b="1" i="0">
                <a:solidFill>
                  <a:schemeClr val="tx2"/>
                </a:solidFill>
              </a:defRPr>
            </a:lvl1pPr>
            <a:lvl2pPr>
              <a:defRPr/>
            </a:lvl2pPr>
            <a:lvl3pPr>
              <a:defRPr>
                <a:solidFill>
                  <a:schemeClr val="tx2"/>
                </a:solidFill>
              </a:defRPr>
            </a:lvl3pPr>
          </a:lstStyle>
          <a:p>
            <a:pPr lvl="0"/>
            <a:r>
              <a:rPr lang="nl-NL"/>
              <a:t>Ondertitel</a:t>
            </a:r>
          </a:p>
          <a:p>
            <a:pPr lvl="1"/>
            <a:r>
              <a:rPr lang="nl-NL"/>
              <a:t>Tekst</a:t>
            </a:r>
          </a:p>
          <a:p>
            <a:pPr lvl="2"/>
            <a:r>
              <a:rPr lang="nl-NL"/>
              <a:t>opsomming</a:t>
            </a:r>
          </a:p>
          <a:p>
            <a:pPr lvl="2"/>
            <a:r>
              <a:rPr lang="nl-NL"/>
              <a:t>opsomming</a:t>
            </a:r>
          </a:p>
          <a:p>
            <a:pPr lvl="2"/>
            <a:r>
              <a:rPr lang="nl-NL"/>
              <a:t>opsomming</a:t>
            </a:r>
          </a:p>
        </p:txBody>
      </p:sp>
      <p:sp>
        <p:nvSpPr>
          <p:cNvPr id="16" name="Titel 1">
            <a:extLst>
              <a:ext uri="{FF2B5EF4-FFF2-40B4-BE49-F238E27FC236}">
                <a16:creationId xmlns:a16="http://schemas.microsoft.com/office/drawing/2014/main" id="{09D367E7-11BC-4354-B902-DA1CAE07A2E0}"/>
              </a:ext>
            </a:extLst>
          </p:cNvPr>
          <p:cNvSpPr>
            <a:spLocks noGrp="1"/>
          </p:cNvSpPr>
          <p:nvPr>
            <p:ph type="ctrTitle" hasCustomPrompt="1"/>
          </p:nvPr>
        </p:nvSpPr>
        <p:spPr>
          <a:xfrm>
            <a:off x="1099458" y="800102"/>
            <a:ext cx="7434942" cy="868838"/>
          </a:xfrm>
        </p:spPr>
        <p:txBody>
          <a:bodyPr lIns="0" tIns="0" rIns="0" bIns="0" anchor="t" anchorCtr="0"/>
          <a:lstStyle>
            <a:lvl1pPr algn="l">
              <a:defRPr sz="3500" b="1">
                <a:solidFill>
                  <a:schemeClr val="accent2"/>
                </a:solidFill>
              </a:defRPr>
            </a:lvl1pPr>
          </a:lstStyle>
          <a:p>
            <a:r>
              <a:rPr lang="nl-NL"/>
              <a:t>Titel</a:t>
            </a:r>
            <a:endParaRPr lang="nl-BE"/>
          </a:p>
        </p:txBody>
      </p:sp>
      <p:sp>
        <p:nvSpPr>
          <p:cNvPr id="10" name="Tijdelijke aanduiding voor afbeelding 9">
            <a:extLst>
              <a:ext uri="{FF2B5EF4-FFF2-40B4-BE49-F238E27FC236}">
                <a16:creationId xmlns:a16="http://schemas.microsoft.com/office/drawing/2014/main" id="{03A2A81A-D14A-4C0C-BF5A-2C34D546A145}"/>
              </a:ext>
            </a:extLst>
          </p:cNvPr>
          <p:cNvSpPr>
            <a:spLocks noGrp="1"/>
          </p:cNvSpPr>
          <p:nvPr>
            <p:ph type="pic" sz="quarter" idx="11"/>
          </p:nvPr>
        </p:nvSpPr>
        <p:spPr>
          <a:xfrm>
            <a:off x="9269351" y="253398"/>
            <a:ext cx="2666951" cy="2799681"/>
          </a:xfrm>
          <a:custGeom>
            <a:avLst/>
            <a:gdLst>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10083"/>
              <a:gd name="connsiteX1" fmla="*/ 3897313 w 4676776"/>
              <a:gd name="connsiteY1" fmla="*/ 0 h 4910083"/>
              <a:gd name="connsiteX2" fmla="*/ 4676776 w 4676776"/>
              <a:gd name="connsiteY2" fmla="*/ 779463 h 4910083"/>
              <a:gd name="connsiteX3" fmla="*/ 4676775 w 4676776"/>
              <a:gd name="connsiteY3" fmla="*/ 4128803 h 4910083"/>
              <a:gd name="connsiteX4" fmla="*/ 3897312 w 4676776"/>
              <a:gd name="connsiteY4" fmla="*/ 4908266 h 4910083"/>
              <a:gd name="connsiteX5" fmla="*/ 779463 w 4676776"/>
              <a:gd name="connsiteY5" fmla="*/ 4908265 h 4910083"/>
              <a:gd name="connsiteX6" fmla="*/ 765106 w 4676776"/>
              <a:gd name="connsiteY6" fmla="*/ 4907540 h 4910083"/>
              <a:gd name="connsiteX7" fmla="*/ 0 w 4676776"/>
              <a:gd name="connsiteY7" fmla="*/ 4907540 h 4910083"/>
              <a:gd name="connsiteX8" fmla="*/ 0 w 4676776"/>
              <a:gd name="connsiteY8" fmla="*/ 4128802 h 4910083"/>
              <a:gd name="connsiteX9" fmla="*/ 0 w 4676776"/>
              <a:gd name="connsiteY9" fmla="*/ 779463 h 4910083"/>
              <a:gd name="connsiteX10" fmla="*/ 0 w 4676776"/>
              <a:gd name="connsiteY10" fmla="*/ 577 h 4910083"/>
              <a:gd name="connsiteX11" fmla="*/ 768037 w 4676776"/>
              <a:gd name="connsiteY11" fmla="*/ 577 h 4910083"/>
              <a:gd name="connsiteX12" fmla="*/ 779463 w 4676776"/>
              <a:gd name="connsiteY12" fmla="*/ 0 h 4910083"/>
              <a:gd name="connsiteX0" fmla="*/ 779463 w 4676776"/>
              <a:gd name="connsiteY0" fmla="*/ 0 h 4910083"/>
              <a:gd name="connsiteX1" fmla="*/ 3897313 w 4676776"/>
              <a:gd name="connsiteY1" fmla="*/ 0 h 4910083"/>
              <a:gd name="connsiteX2" fmla="*/ 4676776 w 4676776"/>
              <a:gd name="connsiteY2" fmla="*/ 779463 h 4910083"/>
              <a:gd name="connsiteX3" fmla="*/ 4676775 w 4676776"/>
              <a:gd name="connsiteY3" fmla="*/ 4128803 h 4910083"/>
              <a:gd name="connsiteX4" fmla="*/ 3897312 w 4676776"/>
              <a:gd name="connsiteY4" fmla="*/ 4908266 h 4910083"/>
              <a:gd name="connsiteX5" fmla="*/ 779463 w 4676776"/>
              <a:gd name="connsiteY5" fmla="*/ 4908265 h 4910083"/>
              <a:gd name="connsiteX6" fmla="*/ 765106 w 4676776"/>
              <a:gd name="connsiteY6" fmla="*/ 4907540 h 4910083"/>
              <a:gd name="connsiteX7" fmla="*/ 0 w 4676776"/>
              <a:gd name="connsiteY7" fmla="*/ 4907540 h 4910083"/>
              <a:gd name="connsiteX8" fmla="*/ 0 w 4676776"/>
              <a:gd name="connsiteY8" fmla="*/ 4128802 h 4910083"/>
              <a:gd name="connsiteX9" fmla="*/ 0 w 4676776"/>
              <a:gd name="connsiteY9" fmla="*/ 779463 h 4910083"/>
              <a:gd name="connsiteX10" fmla="*/ 0 w 4676776"/>
              <a:gd name="connsiteY10" fmla="*/ 577 h 4910083"/>
              <a:gd name="connsiteX11" fmla="*/ 768037 w 4676776"/>
              <a:gd name="connsiteY11" fmla="*/ 577 h 4910083"/>
              <a:gd name="connsiteX12" fmla="*/ 779463 w 4676776"/>
              <a:gd name="connsiteY12" fmla="*/ 0 h 4910083"/>
              <a:gd name="connsiteX0" fmla="*/ 779463 w 4677302"/>
              <a:gd name="connsiteY0" fmla="*/ 0 h 4910083"/>
              <a:gd name="connsiteX1" fmla="*/ 3897313 w 4677302"/>
              <a:gd name="connsiteY1" fmla="*/ 0 h 4910083"/>
              <a:gd name="connsiteX2" fmla="*/ 4676776 w 4677302"/>
              <a:gd name="connsiteY2" fmla="*/ 779463 h 4910083"/>
              <a:gd name="connsiteX3" fmla="*/ 4676775 w 4677302"/>
              <a:gd name="connsiteY3" fmla="*/ 4128803 h 4910083"/>
              <a:gd name="connsiteX4" fmla="*/ 3897312 w 4677302"/>
              <a:gd name="connsiteY4" fmla="*/ 4908266 h 4910083"/>
              <a:gd name="connsiteX5" fmla="*/ 779463 w 4677302"/>
              <a:gd name="connsiteY5" fmla="*/ 4908265 h 4910083"/>
              <a:gd name="connsiteX6" fmla="*/ 765106 w 4677302"/>
              <a:gd name="connsiteY6" fmla="*/ 4907540 h 4910083"/>
              <a:gd name="connsiteX7" fmla="*/ 0 w 4677302"/>
              <a:gd name="connsiteY7" fmla="*/ 4907540 h 4910083"/>
              <a:gd name="connsiteX8" fmla="*/ 0 w 4677302"/>
              <a:gd name="connsiteY8" fmla="*/ 4128802 h 4910083"/>
              <a:gd name="connsiteX9" fmla="*/ 0 w 4677302"/>
              <a:gd name="connsiteY9" fmla="*/ 779463 h 4910083"/>
              <a:gd name="connsiteX10" fmla="*/ 0 w 4677302"/>
              <a:gd name="connsiteY10" fmla="*/ 577 h 4910083"/>
              <a:gd name="connsiteX11" fmla="*/ 768037 w 4677302"/>
              <a:gd name="connsiteY11" fmla="*/ 577 h 4910083"/>
              <a:gd name="connsiteX12" fmla="*/ 779463 w 4677302"/>
              <a:gd name="connsiteY12" fmla="*/ 0 h 491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7302" h="4910083">
                <a:moveTo>
                  <a:pt x="779463" y="0"/>
                </a:moveTo>
                <a:lnTo>
                  <a:pt x="3897313" y="0"/>
                </a:lnTo>
                <a:cubicBezTo>
                  <a:pt x="4327799" y="0"/>
                  <a:pt x="4676776" y="187052"/>
                  <a:pt x="4676776" y="779463"/>
                </a:cubicBezTo>
                <a:cubicBezTo>
                  <a:pt x="4676776" y="1895910"/>
                  <a:pt x="4676775" y="3012356"/>
                  <a:pt x="4676775" y="4128803"/>
                </a:cubicBezTo>
                <a:cubicBezTo>
                  <a:pt x="4689877" y="4598592"/>
                  <a:pt x="4459531" y="4938045"/>
                  <a:pt x="3897312" y="4908266"/>
                </a:cubicBezTo>
                <a:lnTo>
                  <a:pt x="779463" y="4908265"/>
                </a:lnTo>
                <a:lnTo>
                  <a:pt x="765106" y="4907540"/>
                </a:lnTo>
                <a:lnTo>
                  <a:pt x="0" y="4907540"/>
                </a:lnTo>
                <a:lnTo>
                  <a:pt x="0" y="4128802"/>
                </a:lnTo>
                <a:lnTo>
                  <a:pt x="0" y="779463"/>
                </a:lnTo>
                <a:lnTo>
                  <a:pt x="0" y="577"/>
                </a:lnTo>
                <a:lnTo>
                  <a:pt x="768037" y="577"/>
                </a:lnTo>
                <a:lnTo>
                  <a:pt x="779463" y="0"/>
                </a:lnTo>
                <a:close/>
              </a:path>
            </a:pathLst>
          </a:custGeom>
          <a:ln>
            <a:noFill/>
          </a:ln>
        </p:spPr>
        <p:txBody>
          <a:bodyPr wrap="square">
            <a:noAutofit/>
          </a:bodyPr>
          <a:lstStyle/>
          <a:p>
            <a:endParaRPr lang="nl-BE"/>
          </a:p>
        </p:txBody>
      </p:sp>
      <p:sp>
        <p:nvSpPr>
          <p:cNvPr id="15" name="Tijdelijke aanduiding voor afbeelding 9">
            <a:extLst>
              <a:ext uri="{FF2B5EF4-FFF2-40B4-BE49-F238E27FC236}">
                <a16:creationId xmlns:a16="http://schemas.microsoft.com/office/drawing/2014/main" id="{FC70CE46-0F63-4D07-B4E5-054741E60547}"/>
              </a:ext>
            </a:extLst>
          </p:cNvPr>
          <p:cNvSpPr>
            <a:spLocks noGrp="1"/>
          </p:cNvSpPr>
          <p:nvPr>
            <p:ph type="pic" sz="quarter" idx="14"/>
          </p:nvPr>
        </p:nvSpPr>
        <p:spPr>
          <a:xfrm>
            <a:off x="9269351" y="3310424"/>
            <a:ext cx="2666951" cy="2799681"/>
          </a:xfrm>
          <a:custGeom>
            <a:avLst/>
            <a:gdLst>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08266"/>
              <a:gd name="connsiteX1" fmla="*/ 3897313 w 4676776"/>
              <a:gd name="connsiteY1" fmla="*/ 0 h 4908266"/>
              <a:gd name="connsiteX2" fmla="*/ 4676776 w 4676776"/>
              <a:gd name="connsiteY2" fmla="*/ 779463 h 4908266"/>
              <a:gd name="connsiteX3" fmla="*/ 4676775 w 4676776"/>
              <a:gd name="connsiteY3" fmla="*/ 4128803 h 4908266"/>
              <a:gd name="connsiteX4" fmla="*/ 3897312 w 4676776"/>
              <a:gd name="connsiteY4" fmla="*/ 4908266 h 4908266"/>
              <a:gd name="connsiteX5" fmla="*/ 779463 w 4676776"/>
              <a:gd name="connsiteY5" fmla="*/ 4908265 h 4908266"/>
              <a:gd name="connsiteX6" fmla="*/ 765106 w 4676776"/>
              <a:gd name="connsiteY6" fmla="*/ 4907540 h 4908266"/>
              <a:gd name="connsiteX7" fmla="*/ 0 w 4676776"/>
              <a:gd name="connsiteY7" fmla="*/ 4907540 h 4908266"/>
              <a:gd name="connsiteX8" fmla="*/ 0 w 4676776"/>
              <a:gd name="connsiteY8" fmla="*/ 4128802 h 4908266"/>
              <a:gd name="connsiteX9" fmla="*/ 0 w 4676776"/>
              <a:gd name="connsiteY9" fmla="*/ 779463 h 4908266"/>
              <a:gd name="connsiteX10" fmla="*/ 0 w 4676776"/>
              <a:gd name="connsiteY10" fmla="*/ 577 h 4908266"/>
              <a:gd name="connsiteX11" fmla="*/ 768037 w 4676776"/>
              <a:gd name="connsiteY11" fmla="*/ 577 h 4908266"/>
              <a:gd name="connsiteX12" fmla="*/ 779463 w 4676776"/>
              <a:gd name="connsiteY12" fmla="*/ 0 h 4908266"/>
              <a:gd name="connsiteX0" fmla="*/ 779463 w 4676776"/>
              <a:gd name="connsiteY0" fmla="*/ 0 h 4910083"/>
              <a:gd name="connsiteX1" fmla="*/ 3897313 w 4676776"/>
              <a:gd name="connsiteY1" fmla="*/ 0 h 4910083"/>
              <a:gd name="connsiteX2" fmla="*/ 4676776 w 4676776"/>
              <a:gd name="connsiteY2" fmla="*/ 779463 h 4910083"/>
              <a:gd name="connsiteX3" fmla="*/ 4676775 w 4676776"/>
              <a:gd name="connsiteY3" fmla="*/ 4128803 h 4910083"/>
              <a:gd name="connsiteX4" fmla="*/ 3897312 w 4676776"/>
              <a:gd name="connsiteY4" fmla="*/ 4908266 h 4910083"/>
              <a:gd name="connsiteX5" fmla="*/ 779463 w 4676776"/>
              <a:gd name="connsiteY5" fmla="*/ 4908265 h 4910083"/>
              <a:gd name="connsiteX6" fmla="*/ 765106 w 4676776"/>
              <a:gd name="connsiteY6" fmla="*/ 4907540 h 4910083"/>
              <a:gd name="connsiteX7" fmla="*/ 0 w 4676776"/>
              <a:gd name="connsiteY7" fmla="*/ 4907540 h 4910083"/>
              <a:gd name="connsiteX8" fmla="*/ 0 w 4676776"/>
              <a:gd name="connsiteY8" fmla="*/ 4128802 h 4910083"/>
              <a:gd name="connsiteX9" fmla="*/ 0 w 4676776"/>
              <a:gd name="connsiteY9" fmla="*/ 779463 h 4910083"/>
              <a:gd name="connsiteX10" fmla="*/ 0 w 4676776"/>
              <a:gd name="connsiteY10" fmla="*/ 577 h 4910083"/>
              <a:gd name="connsiteX11" fmla="*/ 768037 w 4676776"/>
              <a:gd name="connsiteY11" fmla="*/ 577 h 4910083"/>
              <a:gd name="connsiteX12" fmla="*/ 779463 w 4676776"/>
              <a:gd name="connsiteY12" fmla="*/ 0 h 4910083"/>
              <a:gd name="connsiteX0" fmla="*/ 779463 w 4676776"/>
              <a:gd name="connsiteY0" fmla="*/ 0 h 4910083"/>
              <a:gd name="connsiteX1" fmla="*/ 3897313 w 4676776"/>
              <a:gd name="connsiteY1" fmla="*/ 0 h 4910083"/>
              <a:gd name="connsiteX2" fmla="*/ 4676776 w 4676776"/>
              <a:gd name="connsiteY2" fmla="*/ 779463 h 4910083"/>
              <a:gd name="connsiteX3" fmla="*/ 4676775 w 4676776"/>
              <a:gd name="connsiteY3" fmla="*/ 4128803 h 4910083"/>
              <a:gd name="connsiteX4" fmla="*/ 3897312 w 4676776"/>
              <a:gd name="connsiteY4" fmla="*/ 4908266 h 4910083"/>
              <a:gd name="connsiteX5" fmla="*/ 779463 w 4676776"/>
              <a:gd name="connsiteY5" fmla="*/ 4908265 h 4910083"/>
              <a:gd name="connsiteX6" fmla="*/ 765106 w 4676776"/>
              <a:gd name="connsiteY6" fmla="*/ 4907540 h 4910083"/>
              <a:gd name="connsiteX7" fmla="*/ 0 w 4676776"/>
              <a:gd name="connsiteY7" fmla="*/ 4907540 h 4910083"/>
              <a:gd name="connsiteX8" fmla="*/ 0 w 4676776"/>
              <a:gd name="connsiteY8" fmla="*/ 4128802 h 4910083"/>
              <a:gd name="connsiteX9" fmla="*/ 0 w 4676776"/>
              <a:gd name="connsiteY9" fmla="*/ 779463 h 4910083"/>
              <a:gd name="connsiteX10" fmla="*/ 0 w 4676776"/>
              <a:gd name="connsiteY10" fmla="*/ 577 h 4910083"/>
              <a:gd name="connsiteX11" fmla="*/ 768037 w 4676776"/>
              <a:gd name="connsiteY11" fmla="*/ 577 h 4910083"/>
              <a:gd name="connsiteX12" fmla="*/ 779463 w 4676776"/>
              <a:gd name="connsiteY12" fmla="*/ 0 h 4910083"/>
              <a:gd name="connsiteX0" fmla="*/ 779463 w 4677302"/>
              <a:gd name="connsiteY0" fmla="*/ 0 h 4910083"/>
              <a:gd name="connsiteX1" fmla="*/ 3897313 w 4677302"/>
              <a:gd name="connsiteY1" fmla="*/ 0 h 4910083"/>
              <a:gd name="connsiteX2" fmla="*/ 4676776 w 4677302"/>
              <a:gd name="connsiteY2" fmla="*/ 779463 h 4910083"/>
              <a:gd name="connsiteX3" fmla="*/ 4676775 w 4677302"/>
              <a:gd name="connsiteY3" fmla="*/ 4128803 h 4910083"/>
              <a:gd name="connsiteX4" fmla="*/ 3897312 w 4677302"/>
              <a:gd name="connsiteY4" fmla="*/ 4908266 h 4910083"/>
              <a:gd name="connsiteX5" fmla="*/ 779463 w 4677302"/>
              <a:gd name="connsiteY5" fmla="*/ 4908265 h 4910083"/>
              <a:gd name="connsiteX6" fmla="*/ 765106 w 4677302"/>
              <a:gd name="connsiteY6" fmla="*/ 4907540 h 4910083"/>
              <a:gd name="connsiteX7" fmla="*/ 0 w 4677302"/>
              <a:gd name="connsiteY7" fmla="*/ 4907540 h 4910083"/>
              <a:gd name="connsiteX8" fmla="*/ 0 w 4677302"/>
              <a:gd name="connsiteY8" fmla="*/ 4128802 h 4910083"/>
              <a:gd name="connsiteX9" fmla="*/ 0 w 4677302"/>
              <a:gd name="connsiteY9" fmla="*/ 779463 h 4910083"/>
              <a:gd name="connsiteX10" fmla="*/ 0 w 4677302"/>
              <a:gd name="connsiteY10" fmla="*/ 577 h 4910083"/>
              <a:gd name="connsiteX11" fmla="*/ 768037 w 4677302"/>
              <a:gd name="connsiteY11" fmla="*/ 577 h 4910083"/>
              <a:gd name="connsiteX12" fmla="*/ 779463 w 4677302"/>
              <a:gd name="connsiteY12" fmla="*/ 0 h 491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7302" h="4910083">
                <a:moveTo>
                  <a:pt x="779463" y="0"/>
                </a:moveTo>
                <a:lnTo>
                  <a:pt x="3897313" y="0"/>
                </a:lnTo>
                <a:cubicBezTo>
                  <a:pt x="4327799" y="0"/>
                  <a:pt x="4676776" y="187052"/>
                  <a:pt x="4676776" y="779463"/>
                </a:cubicBezTo>
                <a:cubicBezTo>
                  <a:pt x="4676776" y="1895910"/>
                  <a:pt x="4676775" y="3012356"/>
                  <a:pt x="4676775" y="4128803"/>
                </a:cubicBezTo>
                <a:cubicBezTo>
                  <a:pt x="4689877" y="4598592"/>
                  <a:pt x="4459531" y="4938045"/>
                  <a:pt x="3897312" y="4908266"/>
                </a:cubicBezTo>
                <a:lnTo>
                  <a:pt x="779463" y="4908265"/>
                </a:lnTo>
                <a:lnTo>
                  <a:pt x="765106" y="4907540"/>
                </a:lnTo>
                <a:lnTo>
                  <a:pt x="0" y="4907540"/>
                </a:lnTo>
                <a:lnTo>
                  <a:pt x="0" y="4128802"/>
                </a:lnTo>
                <a:lnTo>
                  <a:pt x="0" y="779463"/>
                </a:lnTo>
                <a:lnTo>
                  <a:pt x="0" y="577"/>
                </a:lnTo>
                <a:lnTo>
                  <a:pt x="768037" y="577"/>
                </a:lnTo>
                <a:lnTo>
                  <a:pt x="779463" y="0"/>
                </a:lnTo>
                <a:close/>
              </a:path>
            </a:pathLst>
          </a:custGeom>
          <a:ln>
            <a:noFill/>
          </a:ln>
        </p:spPr>
        <p:txBody>
          <a:bodyPr wrap="square">
            <a:noAutofit/>
          </a:bodyPr>
          <a:lstStyle/>
          <a:p>
            <a:endParaRPr lang="nl-BE"/>
          </a:p>
        </p:txBody>
      </p:sp>
    </p:spTree>
    <p:extLst>
      <p:ext uri="{BB962C8B-B14F-4D97-AF65-F5344CB8AC3E}">
        <p14:creationId xmlns:p14="http://schemas.microsoft.com/office/powerpoint/2010/main" val="39078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skstdia met statement">
    <p:spTree>
      <p:nvGrpSpPr>
        <p:cNvPr id="1" name=""/>
        <p:cNvGrpSpPr/>
        <p:nvPr/>
      </p:nvGrpSpPr>
      <p:grpSpPr>
        <a:xfrm>
          <a:off x="0" y="0"/>
          <a:ext cx="0" cy="0"/>
          <a:chOff x="0" y="0"/>
          <a:chExt cx="0" cy="0"/>
        </a:xfrm>
      </p:grpSpPr>
      <p:sp>
        <p:nvSpPr>
          <p:cNvPr id="12" name="Vrije vorm: vorm 11">
            <a:extLst>
              <a:ext uri="{FF2B5EF4-FFF2-40B4-BE49-F238E27FC236}">
                <a16:creationId xmlns:a16="http://schemas.microsoft.com/office/drawing/2014/main" id="{23C9F4CE-EB6A-4758-B7BD-7F3648976923}"/>
              </a:ext>
            </a:extLst>
          </p:cNvPr>
          <p:cNvSpPr/>
          <p:nvPr userDrawn="1"/>
        </p:nvSpPr>
        <p:spPr>
          <a:xfrm>
            <a:off x="272142" y="265347"/>
            <a:ext cx="3820888" cy="5841766"/>
          </a:xfrm>
          <a:custGeom>
            <a:avLst/>
            <a:gdLst>
              <a:gd name="connsiteX0" fmla="*/ 0 w 3820888"/>
              <a:gd name="connsiteY0" fmla="*/ 0 h 5841766"/>
              <a:gd name="connsiteX1" fmla="*/ 636827 w 3820888"/>
              <a:gd name="connsiteY1" fmla="*/ 0 h 5841766"/>
              <a:gd name="connsiteX2" fmla="*/ 2134612 w 3820888"/>
              <a:gd name="connsiteY2" fmla="*/ 0 h 5841766"/>
              <a:gd name="connsiteX3" fmla="*/ 3184061 w 3820888"/>
              <a:gd name="connsiteY3" fmla="*/ 0 h 5841766"/>
              <a:gd name="connsiteX4" fmla="*/ 3820888 w 3820888"/>
              <a:gd name="connsiteY4" fmla="*/ 636827 h 5841766"/>
              <a:gd name="connsiteX5" fmla="*/ 3820888 w 3820888"/>
              <a:gd name="connsiteY5" fmla="*/ 5204939 h 5841766"/>
              <a:gd name="connsiteX6" fmla="*/ 3184061 w 3820888"/>
              <a:gd name="connsiteY6" fmla="*/ 5841766 h 5841766"/>
              <a:gd name="connsiteX7" fmla="*/ 2134612 w 3820888"/>
              <a:gd name="connsiteY7" fmla="*/ 5841766 h 5841766"/>
              <a:gd name="connsiteX8" fmla="*/ 636827 w 3820888"/>
              <a:gd name="connsiteY8" fmla="*/ 5841766 h 5841766"/>
              <a:gd name="connsiteX9" fmla="*/ 0 w 3820888"/>
              <a:gd name="connsiteY9" fmla="*/ 5841766 h 5841766"/>
              <a:gd name="connsiteX10" fmla="*/ 0 w 3820888"/>
              <a:gd name="connsiteY10" fmla="*/ 5204939 h 5841766"/>
              <a:gd name="connsiteX11" fmla="*/ 0 w 3820888"/>
              <a:gd name="connsiteY11" fmla="*/ 636827 h 584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0888" h="5841766">
                <a:moveTo>
                  <a:pt x="0" y="0"/>
                </a:moveTo>
                <a:lnTo>
                  <a:pt x="636827" y="0"/>
                </a:lnTo>
                <a:lnTo>
                  <a:pt x="2134612" y="0"/>
                </a:lnTo>
                <a:lnTo>
                  <a:pt x="3184061" y="0"/>
                </a:lnTo>
                <a:cubicBezTo>
                  <a:pt x="3535771" y="0"/>
                  <a:pt x="3820888" y="285117"/>
                  <a:pt x="3820888" y="636827"/>
                </a:cubicBezTo>
                <a:lnTo>
                  <a:pt x="3820888" y="5204939"/>
                </a:lnTo>
                <a:cubicBezTo>
                  <a:pt x="3820888" y="5556649"/>
                  <a:pt x="3535771" y="5841766"/>
                  <a:pt x="3184061" y="5841766"/>
                </a:cubicBezTo>
                <a:lnTo>
                  <a:pt x="2134612" y="5841766"/>
                </a:lnTo>
                <a:lnTo>
                  <a:pt x="636827" y="5841766"/>
                </a:lnTo>
                <a:lnTo>
                  <a:pt x="0" y="5841766"/>
                </a:lnTo>
                <a:lnTo>
                  <a:pt x="0" y="5204939"/>
                </a:lnTo>
                <a:lnTo>
                  <a:pt x="0" y="636827"/>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7" name="Tijdelijke aanduiding voor dianummer 5">
            <a:extLst>
              <a:ext uri="{FF2B5EF4-FFF2-40B4-BE49-F238E27FC236}">
                <a16:creationId xmlns:a16="http://schemas.microsoft.com/office/drawing/2014/main" id="{B9C5F583-2E73-47D0-8E6C-FDC578E12D79}"/>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cs typeface="Arial" panose="020B0604020202020204" pitchFamily="34" charset="0"/>
              </a:rPr>
              <a:t>● Beleidsplan belevings- en ontmoetingsweefsel</a:t>
            </a:r>
            <a:endParaRPr lang="nl-BE" dirty="0"/>
          </a:p>
        </p:txBody>
      </p:sp>
      <p:pic>
        <p:nvPicPr>
          <p:cNvPr id="13" name="Graphic 12">
            <a:extLst>
              <a:ext uri="{FF2B5EF4-FFF2-40B4-BE49-F238E27FC236}">
                <a16:creationId xmlns:a16="http://schemas.microsoft.com/office/drawing/2014/main" id="{6D29CCF6-B0A1-4476-A796-B05A19426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55471" y="6340651"/>
            <a:ext cx="360302" cy="284537"/>
          </a:xfrm>
          <a:prstGeom prst="rect">
            <a:avLst/>
          </a:prstGeom>
        </p:spPr>
      </p:pic>
      <p:sp>
        <p:nvSpPr>
          <p:cNvPr id="9" name="Tijdelijke aanduiding voor tekst 8">
            <a:extLst>
              <a:ext uri="{FF2B5EF4-FFF2-40B4-BE49-F238E27FC236}">
                <a16:creationId xmlns:a16="http://schemas.microsoft.com/office/drawing/2014/main" id="{497F588D-2D94-4C48-B97D-52AD7FF819B4}"/>
              </a:ext>
            </a:extLst>
          </p:cNvPr>
          <p:cNvSpPr>
            <a:spLocks noGrp="1"/>
          </p:cNvSpPr>
          <p:nvPr>
            <p:ph type="body" sz="quarter" idx="10" hasCustomPrompt="1"/>
          </p:nvPr>
        </p:nvSpPr>
        <p:spPr>
          <a:xfrm>
            <a:off x="4746171" y="1948544"/>
            <a:ext cx="5762740" cy="4109354"/>
          </a:xfrm>
        </p:spPr>
        <p:txBody>
          <a:bodyPr/>
          <a:lstStyle>
            <a:lvl1pPr>
              <a:defRPr b="1" i="0">
                <a:solidFill>
                  <a:schemeClr val="tx2"/>
                </a:solidFill>
              </a:defRPr>
            </a:lvl1pPr>
            <a:lvl2pPr>
              <a:defRPr/>
            </a:lvl2pPr>
            <a:lvl3pPr>
              <a:defRPr>
                <a:solidFill>
                  <a:schemeClr val="tx2"/>
                </a:solidFill>
              </a:defRPr>
            </a:lvl3pPr>
          </a:lstStyle>
          <a:p>
            <a:pPr lvl="0"/>
            <a:r>
              <a:rPr lang="nl-NL"/>
              <a:t>Ondertitel</a:t>
            </a:r>
          </a:p>
          <a:p>
            <a:pPr lvl="1"/>
            <a:r>
              <a:rPr lang="nl-NL"/>
              <a:t>Tekst</a:t>
            </a:r>
          </a:p>
          <a:p>
            <a:pPr lvl="2"/>
            <a:r>
              <a:rPr lang="nl-NL"/>
              <a:t>opsomming</a:t>
            </a:r>
          </a:p>
          <a:p>
            <a:pPr lvl="2"/>
            <a:r>
              <a:rPr lang="nl-NL"/>
              <a:t>opsomming</a:t>
            </a:r>
          </a:p>
          <a:p>
            <a:pPr lvl="2"/>
            <a:r>
              <a:rPr lang="nl-NL"/>
              <a:t>opsomming</a:t>
            </a:r>
          </a:p>
        </p:txBody>
      </p:sp>
      <p:sp>
        <p:nvSpPr>
          <p:cNvPr id="16" name="Titel 1">
            <a:extLst>
              <a:ext uri="{FF2B5EF4-FFF2-40B4-BE49-F238E27FC236}">
                <a16:creationId xmlns:a16="http://schemas.microsoft.com/office/drawing/2014/main" id="{09D367E7-11BC-4354-B902-DA1CAE07A2E0}"/>
              </a:ext>
            </a:extLst>
          </p:cNvPr>
          <p:cNvSpPr>
            <a:spLocks noGrp="1"/>
          </p:cNvSpPr>
          <p:nvPr>
            <p:ph type="ctrTitle" hasCustomPrompt="1"/>
          </p:nvPr>
        </p:nvSpPr>
        <p:spPr>
          <a:xfrm>
            <a:off x="4746171" y="800102"/>
            <a:ext cx="5762740" cy="868838"/>
          </a:xfrm>
        </p:spPr>
        <p:txBody>
          <a:bodyPr lIns="0" tIns="0" rIns="0" bIns="0" anchor="t" anchorCtr="0"/>
          <a:lstStyle>
            <a:lvl1pPr algn="l">
              <a:defRPr sz="3500" b="1">
                <a:solidFill>
                  <a:schemeClr val="accent2"/>
                </a:solidFill>
              </a:defRPr>
            </a:lvl1pPr>
          </a:lstStyle>
          <a:p>
            <a:r>
              <a:rPr lang="nl-NL"/>
              <a:t>Titel</a:t>
            </a:r>
            <a:endParaRPr lang="nl-BE"/>
          </a:p>
        </p:txBody>
      </p:sp>
      <p:sp>
        <p:nvSpPr>
          <p:cNvPr id="3" name="Tijdelijke aanduiding voor tekst 2">
            <a:extLst>
              <a:ext uri="{FF2B5EF4-FFF2-40B4-BE49-F238E27FC236}">
                <a16:creationId xmlns:a16="http://schemas.microsoft.com/office/drawing/2014/main" id="{9A250851-936E-4A02-87E8-AEBE2375A124}"/>
              </a:ext>
            </a:extLst>
          </p:cNvPr>
          <p:cNvSpPr>
            <a:spLocks noGrp="1"/>
          </p:cNvSpPr>
          <p:nvPr>
            <p:ph type="body" sz="quarter" idx="11" hasCustomPrompt="1"/>
          </p:nvPr>
        </p:nvSpPr>
        <p:spPr>
          <a:xfrm>
            <a:off x="665163" y="701675"/>
            <a:ext cx="3075564" cy="4922838"/>
          </a:xfrm>
        </p:spPr>
        <p:txBody>
          <a:bodyPr/>
          <a:lstStyle>
            <a:lvl1pPr>
              <a:defRPr sz="3000">
                <a:solidFill>
                  <a:schemeClr val="tx1"/>
                </a:solidFill>
              </a:defRPr>
            </a:lvl1pPr>
          </a:lstStyle>
          <a:p>
            <a:pPr lvl="0"/>
            <a:r>
              <a:rPr lang="nl-NL"/>
              <a:t>STATEMENT</a:t>
            </a:r>
            <a:endParaRPr lang="nl-BE"/>
          </a:p>
        </p:txBody>
      </p:sp>
    </p:spTree>
    <p:extLst>
      <p:ext uri="{BB962C8B-B14F-4D97-AF65-F5344CB8AC3E}">
        <p14:creationId xmlns:p14="http://schemas.microsoft.com/office/powerpoint/2010/main" val="154962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0871570-3943-4BBB-B86C-5167560D3A9E}"/>
              </a:ext>
            </a:extLst>
          </p:cNvPr>
          <p:cNvSpPr>
            <a:spLocks noGrp="1"/>
          </p:cNvSpPr>
          <p:nvPr>
            <p:ph type="title"/>
          </p:nvPr>
        </p:nvSpPr>
        <p:spPr>
          <a:xfrm>
            <a:off x="1099457" y="800102"/>
            <a:ext cx="9409455" cy="868838"/>
          </a:xfrm>
          <a:prstGeom prst="rect">
            <a:avLst/>
          </a:prstGeom>
        </p:spPr>
        <p:txBody>
          <a:bodyPr vert="horz" lIns="0" tIns="0" rIns="0" bIns="0" rtlCol="0" anchor="t" anchorCtr="0">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0933998-34D7-46E5-B282-5BE37B61EAEB}"/>
              </a:ext>
            </a:extLst>
          </p:cNvPr>
          <p:cNvSpPr>
            <a:spLocks noGrp="1"/>
          </p:cNvSpPr>
          <p:nvPr>
            <p:ph type="body" idx="1"/>
          </p:nvPr>
        </p:nvSpPr>
        <p:spPr>
          <a:xfrm>
            <a:off x="1099457" y="1953307"/>
            <a:ext cx="9409454" cy="3407002"/>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a:extLst>
              <a:ext uri="{FF2B5EF4-FFF2-40B4-BE49-F238E27FC236}">
                <a16:creationId xmlns:a16="http://schemas.microsoft.com/office/drawing/2014/main" id="{70B72B58-AA8C-4586-9C91-7F897C6BD1AC}"/>
              </a:ext>
            </a:extLst>
          </p:cNvPr>
          <p:cNvSpPr>
            <a:spLocks noGrp="1"/>
          </p:cNvSpPr>
          <p:nvPr>
            <p:ph type="sldNum" sz="quarter" idx="4"/>
          </p:nvPr>
        </p:nvSpPr>
        <p:spPr>
          <a:xfrm>
            <a:off x="838200" y="6300356"/>
            <a:ext cx="2743200" cy="365125"/>
          </a:xfrm>
          <a:prstGeom prst="rect">
            <a:avLst/>
          </a:prstGeom>
        </p:spPr>
        <p:txBody>
          <a:bodyPr vert="horz" lIns="91440" tIns="45720" rIns="91440" bIns="45720" rtlCol="0" anchor="ctr"/>
          <a:lstStyle>
            <a:lvl1pPr algn="l">
              <a:defRPr sz="900">
                <a:solidFill>
                  <a:schemeClr val="tx2"/>
                </a:solidFill>
              </a:defRPr>
            </a:lvl1pPr>
          </a:lstStyle>
          <a:p>
            <a:fld id="{7185688B-8D83-46AE-9FD5-0C0E29328F4B}" type="slidenum">
              <a:rPr lang="nl-BE" smtClean="0"/>
              <a:pPr/>
              <a:t>‹nr.›</a:t>
            </a:fld>
            <a:r>
              <a:rPr lang="nl-BE" dirty="0"/>
              <a:t> </a:t>
            </a:r>
            <a:r>
              <a:rPr lang="nl-BE" dirty="0">
                <a:cs typeface="Arial" panose="020B0604020202020204" pitchFamily="34" charset="0"/>
              </a:rPr>
              <a:t>● Beleidsplan belevings- en ontmoetingsweefsel</a:t>
            </a:r>
            <a:endParaRPr lang="nl-BE" dirty="0"/>
          </a:p>
        </p:txBody>
      </p:sp>
    </p:spTree>
    <p:extLst>
      <p:ext uri="{BB962C8B-B14F-4D97-AF65-F5344CB8AC3E}">
        <p14:creationId xmlns:p14="http://schemas.microsoft.com/office/powerpoint/2010/main" val="2559849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 id="2147483656" r:id="rId9"/>
    <p:sldLayoutId id="2147483659" r:id="rId10"/>
    <p:sldLayoutId id="2147483655" r:id="rId11"/>
  </p:sldLayoutIdLst>
  <p:hf hdr="0" ftr="0" dt="0"/>
  <p:txStyles>
    <p:titleStyle>
      <a:lvl1pPr algn="l" defTabSz="685800" rtl="0" eaLnBrk="1" latinLnBrk="0" hangingPunct="1">
        <a:lnSpc>
          <a:spcPct val="90000"/>
        </a:lnSpc>
        <a:spcBef>
          <a:spcPct val="0"/>
        </a:spcBef>
        <a:buNone/>
        <a:defRPr sz="3500" b="1"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500" b="1" kern="1200">
          <a:solidFill>
            <a:schemeClr val="bg1"/>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2000" kern="1200">
          <a:solidFill>
            <a:schemeClr val="bg1"/>
          </a:solidFill>
          <a:latin typeface="+mn-lt"/>
          <a:ea typeface="+mn-ea"/>
          <a:cs typeface="+mn-cs"/>
        </a:defRPr>
      </a:lvl2pPr>
      <a:lvl3pPr marL="36000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3pPr>
      <a:lvl4pPr marL="72000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4pPr>
      <a:lvl5pPr marL="1080000" indent="-171450" algn="l" defTabSz="685800" rtl="0" eaLnBrk="1" latinLnBrk="0" hangingPunct="1">
        <a:lnSpc>
          <a:spcPct val="90000"/>
        </a:lnSpc>
        <a:spcBef>
          <a:spcPts val="375"/>
        </a:spcBef>
        <a:buFont typeface="Arial" panose="020B0604020202020204" pitchFamily="34" charset="0"/>
        <a:buChar char="•"/>
        <a:defRPr sz="12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26370-BD33-440C-BBA5-0856CEF2A3A6}"/>
              </a:ext>
            </a:extLst>
          </p:cNvPr>
          <p:cNvSpPr>
            <a:spLocks noGrp="1"/>
          </p:cNvSpPr>
          <p:nvPr>
            <p:ph type="ctrTitle"/>
          </p:nvPr>
        </p:nvSpPr>
        <p:spPr>
          <a:xfrm>
            <a:off x="1099457" y="3080658"/>
            <a:ext cx="10697432" cy="2122713"/>
          </a:xfrm>
        </p:spPr>
        <p:txBody>
          <a:bodyPr>
            <a:normAutofit fontScale="90000"/>
          </a:bodyPr>
          <a:lstStyle/>
          <a:p>
            <a:br>
              <a:rPr lang="nl-BE" dirty="0"/>
            </a:br>
            <a:r>
              <a:rPr lang="nl-BE" dirty="0"/>
              <a:t>Visie belevings- en ontmoetingsweefsel in Dilbeek</a:t>
            </a:r>
            <a:br>
              <a:rPr lang="nl-BE" dirty="0"/>
            </a:br>
            <a:br>
              <a:rPr lang="nl-BE" dirty="0"/>
            </a:br>
            <a:r>
              <a:rPr lang="nl-BE" sz="2800" dirty="0"/>
              <a:t>9 mei 2023</a:t>
            </a:r>
          </a:p>
        </p:txBody>
      </p:sp>
      <p:sp>
        <p:nvSpPr>
          <p:cNvPr id="3" name="Tijdelijke aanduiding voor dianummer 2">
            <a:extLst>
              <a:ext uri="{FF2B5EF4-FFF2-40B4-BE49-F238E27FC236}">
                <a16:creationId xmlns:a16="http://schemas.microsoft.com/office/drawing/2014/main" id="{99DF3EF3-4899-428D-8460-5E0D4D83DEA4}"/>
              </a:ext>
            </a:extLst>
          </p:cNvPr>
          <p:cNvSpPr>
            <a:spLocks noGrp="1"/>
          </p:cNvSpPr>
          <p:nvPr>
            <p:ph type="sldNum" sz="quarter" idx="4"/>
          </p:nvPr>
        </p:nvSpPr>
        <p:spPr/>
        <p:txBody>
          <a:bodyPr/>
          <a:lstStyle/>
          <a:p>
            <a:fld id="{7185688B-8D83-46AE-9FD5-0C0E29328F4B}" type="slidenum">
              <a:rPr lang="nl-BE" smtClean="0"/>
              <a:pPr/>
              <a:t>1</a:t>
            </a:fld>
            <a:r>
              <a:rPr lang="nl-BE" dirty="0"/>
              <a:t> </a:t>
            </a:r>
            <a:r>
              <a:rPr lang="nl-BE" dirty="0">
                <a:cs typeface="Arial" panose="020B0604020202020204" pitchFamily="34" charset="0"/>
              </a:rPr>
              <a:t>● Beleidsplan belevings- en ontmoetingsweefsel</a:t>
            </a:r>
            <a:endParaRPr lang="nl-BE" dirty="0"/>
          </a:p>
        </p:txBody>
      </p:sp>
    </p:spTree>
    <p:extLst>
      <p:ext uri="{BB962C8B-B14F-4D97-AF65-F5344CB8AC3E}">
        <p14:creationId xmlns:p14="http://schemas.microsoft.com/office/powerpoint/2010/main" val="192541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245871"/>
            <a:ext cx="9409454" cy="4604514"/>
          </a:xfrm>
        </p:spPr>
        <p:txBody>
          <a:bodyPr>
            <a:normAutofit/>
          </a:bodyPr>
          <a:lstStyle/>
          <a:p>
            <a:pPr marL="188550" lvl="2" indent="0">
              <a:spcBef>
                <a:spcPts val="1200"/>
              </a:spcBef>
              <a:buNone/>
            </a:pPr>
            <a:endParaRPr lang="nl-BE"/>
          </a:p>
          <a:p>
            <a:pPr marL="188550" lvl="2" indent="0">
              <a:spcBef>
                <a:spcPts val="1200"/>
              </a:spcBef>
              <a:buNone/>
            </a:pPr>
            <a:endParaRPr lang="nl-BE"/>
          </a:p>
          <a:p>
            <a:pPr marL="188550" lvl="2" indent="0">
              <a:spcBef>
                <a:spcPts val="1200"/>
              </a:spcBef>
              <a:buNone/>
            </a:pPr>
            <a:endParaRPr lang="nl-BE"/>
          </a:p>
          <a:p>
            <a:pPr marL="188550" lvl="2" indent="0">
              <a:spcBef>
                <a:spcPts val="1200"/>
              </a:spcBef>
              <a:buNone/>
            </a:pPr>
            <a:endParaRPr lang="nl-BE"/>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a:xfrm>
            <a:off x="969697" y="573196"/>
            <a:ext cx="9409454" cy="868838"/>
          </a:xfrm>
        </p:spPr>
        <p:txBody>
          <a:bodyPr>
            <a:normAutofit/>
          </a:bodyPr>
          <a:lstStyle/>
          <a:p>
            <a:r>
              <a:rPr lang="nl-NL"/>
              <a:t>Beleidslijnen					      		</a:t>
            </a:r>
            <a:r>
              <a:rPr lang="nl-NL" sz="1600"/>
              <a:t>Leidraad II</a:t>
            </a:r>
            <a:endParaRPr lang="nl-BE"/>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10</a:t>
            </a:fld>
            <a:r>
              <a:rPr lang="nl-BE" dirty="0"/>
              <a:t> </a:t>
            </a:r>
            <a:r>
              <a:rPr lang="nl-BE" dirty="0">
                <a:cs typeface="Arial" panose="020B0604020202020204" pitchFamily="34" charset="0"/>
              </a:rPr>
              <a:t>● Beleidsplan belevings- en ontmoetingsweefsel</a:t>
            </a:r>
            <a:endParaRPr lang="nl-BE" dirty="0"/>
          </a:p>
        </p:txBody>
      </p:sp>
      <p:pic>
        <p:nvPicPr>
          <p:cNvPr id="5" name="Afbeelding 4">
            <a:extLst>
              <a:ext uri="{FF2B5EF4-FFF2-40B4-BE49-F238E27FC236}">
                <a16:creationId xmlns:a16="http://schemas.microsoft.com/office/drawing/2014/main" id="{F7F154BB-BBDD-E8EF-530F-B8A844D77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677" y="600077"/>
            <a:ext cx="989650" cy="989650"/>
          </a:xfrm>
          <a:prstGeom prst="rect">
            <a:avLst/>
          </a:prstGeom>
        </p:spPr>
      </p:pic>
      <p:sp>
        <p:nvSpPr>
          <p:cNvPr id="9" name="Trapezium 8">
            <a:extLst>
              <a:ext uri="{FF2B5EF4-FFF2-40B4-BE49-F238E27FC236}">
                <a16:creationId xmlns:a16="http://schemas.microsoft.com/office/drawing/2014/main" id="{52CC38D6-FAEA-BF38-6BC2-5CABCDFDEC3A}"/>
              </a:ext>
            </a:extLst>
          </p:cNvPr>
          <p:cNvSpPr/>
          <p:nvPr/>
        </p:nvSpPr>
        <p:spPr>
          <a:xfrm>
            <a:off x="10932202" y="1062992"/>
            <a:ext cx="436599" cy="201267"/>
          </a:xfrm>
          <a:prstGeom prst="trapezoi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947AEA2E-4230-3F47-020C-E034A5D7712B}"/>
              </a:ext>
            </a:extLst>
          </p:cNvPr>
          <p:cNvSpPr txBox="1"/>
          <p:nvPr/>
        </p:nvSpPr>
        <p:spPr>
          <a:xfrm>
            <a:off x="838201" y="1442034"/>
            <a:ext cx="5835732" cy="3123932"/>
          </a:xfrm>
          <a:prstGeom prst="rect">
            <a:avLst/>
          </a:prstGeom>
          <a:noFill/>
        </p:spPr>
        <p:txBody>
          <a:bodyPr wrap="square" rtlCol="0">
            <a:spAutoFit/>
          </a:bodyPr>
          <a:lstStyle/>
          <a:p>
            <a:r>
              <a:rPr lang="nl-NL" b="1">
                <a:solidFill>
                  <a:schemeClr val="tx2"/>
                </a:solidFill>
              </a:rPr>
              <a:t>N°4</a:t>
            </a:r>
            <a:endParaRPr lang="nl-NL">
              <a:solidFill>
                <a:schemeClr val="tx2"/>
              </a:solidFill>
            </a:endParaRPr>
          </a:p>
          <a:p>
            <a:r>
              <a:rPr lang="nl-NL">
                <a:solidFill>
                  <a:schemeClr val="tx2"/>
                </a:solidFill>
              </a:rPr>
              <a:t>Gedeelde buitenruimte &amp; groene speelplaatsen</a:t>
            </a:r>
          </a:p>
          <a:p>
            <a:pPr>
              <a:spcBef>
                <a:spcPts val="1200"/>
              </a:spcBef>
            </a:pPr>
            <a:r>
              <a:rPr lang="nl-NL">
                <a:solidFill>
                  <a:schemeClr val="tx2"/>
                </a:solidFill>
              </a:rPr>
              <a:t>Kansen zoeken voor openstellen en vergroenen van bestaande private en openbare buitenruimte</a:t>
            </a:r>
          </a:p>
          <a:p>
            <a:pPr marL="285750" indent="-285750">
              <a:spcBef>
                <a:spcPts val="2400"/>
              </a:spcBef>
              <a:buFont typeface="Arial" panose="020B0604020202020204" pitchFamily="34" charset="0"/>
              <a:buChar char="•"/>
            </a:pPr>
            <a:r>
              <a:rPr lang="nl-NL">
                <a:solidFill>
                  <a:schemeClr val="tx2"/>
                </a:solidFill>
              </a:rPr>
              <a:t>Openstellen van private gronden en gedeelde infrastructuur</a:t>
            </a:r>
          </a:p>
          <a:p>
            <a:pPr marL="285750" indent="-285750">
              <a:spcBef>
                <a:spcPts val="600"/>
              </a:spcBef>
              <a:buFont typeface="Arial" panose="020B0604020202020204" pitchFamily="34" charset="0"/>
              <a:buChar char="•"/>
            </a:pPr>
            <a:r>
              <a:rPr lang="nl-NL">
                <a:solidFill>
                  <a:schemeClr val="tx2"/>
                </a:solidFill>
              </a:rPr>
              <a:t>Actief ontharden en vergroenen van schoolspeelplaatsen</a:t>
            </a:r>
            <a:endParaRPr lang="nl-BE">
              <a:solidFill>
                <a:schemeClr val="tx2"/>
              </a:solidFill>
            </a:endParaRPr>
          </a:p>
          <a:p>
            <a:endParaRPr lang="nl-BE">
              <a:solidFill>
                <a:schemeClr val="tx2"/>
              </a:solidFill>
            </a:endParaRPr>
          </a:p>
        </p:txBody>
      </p:sp>
      <p:pic>
        <p:nvPicPr>
          <p:cNvPr id="1030" name="Picture 6" descr="Groene school maakt kinderen slimmer - MO*">
            <a:extLst>
              <a:ext uri="{FF2B5EF4-FFF2-40B4-BE49-F238E27FC236}">
                <a16:creationId xmlns:a16="http://schemas.microsoft.com/office/drawing/2014/main" id="{F9140766-7200-576F-6A0F-F1CA57080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577" y="3166108"/>
            <a:ext cx="4476750" cy="2628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6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245871"/>
            <a:ext cx="9409454" cy="4604514"/>
          </a:xfrm>
        </p:spPr>
        <p:txBody>
          <a:bodyPr>
            <a:normAutofit/>
          </a:bodyPr>
          <a:lstStyle/>
          <a:p>
            <a:pPr marL="188550" lvl="2" indent="0">
              <a:spcBef>
                <a:spcPts val="1200"/>
              </a:spcBef>
              <a:buNone/>
            </a:pPr>
            <a:endParaRPr lang="nl-BE"/>
          </a:p>
          <a:p>
            <a:pPr marL="188550" lvl="2" indent="0">
              <a:spcBef>
                <a:spcPts val="1200"/>
              </a:spcBef>
              <a:buNone/>
            </a:pPr>
            <a:endParaRPr lang="nl-BE"/>
          </a:p>
          <a:p>
            <a:pPr marL="188550" lvl="2" indent="0">
              <a:spcBef>
                <a:spcPts val="1200"/>
              </a:spcBef>
              <a:buNone/>
            </a:pPr>
            <a:endParaRPr lang="nl-BE"/>
          </a:p>
          <a:p>
            <a:pPr marL="188550" lvl="2" indent="0">
              <a:spcBef>
                <a:spcPts val="1200"/>
              </a:spcBef>
              <a:buNone/>
            </a:pPr>
            <a:endParaRPr lang="nl-BE"/>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a:xfrm>
            <a:off x="969697" y="573196"/>
            <a:ext cx="9409454" cy="868838"/>
          </a:xfrm>
        </p:spPr>
        <p:txBody>
          <a:bodyPr>
            <a:normAutofit/>
          </a:bodyPr>
          <a:lstStyle/>
          <a:p>
            <a:r>
              <a:rPr lang="nl-NL"/>
              <a:t>Beleidslijnen					      		</a:t>
            </a:r>
            <a:r>
              <a:rPr lang="nl-NL" sz="1600"/>
              <a:t>Leidraad II</a:t>
            </a:r>
            <a:endParaRPr lang="nl-BE"/>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11</a:t>
            </a:fld>
            <a:r>
              <a:rPr lang="nl-BE" dirty="0"/>
              <a:t> </a:t>
            </a:r>
            <a:r>
              <a:rPr lang="nl-BE" dirty="0">
                <a:cs typeface="Arial" panose="020B0604020202020204" pitchFamily="34" charset="0"/>
              </a:rPr>
              <a:t>● Beleidsplan belevings- en ontmoetingsweefsel</a:t>
            </a:r>
            <a:endParaRPr lang="nl-BE" dirty="0"/>
          </a:p>
        </p:txBody>
      </p:sp>
      <p:pic>
        <p:nvPicPr>
          <p:cNvPr id="5" name="Afbeelding 4">
            <a:extLst>
              <a:ext uri="{FF2B5EF4-FFF2-40B4-BE49-F238E27FC236}">
                <a16:creationId xmlns:a16="http://schemas.microsoft.com/office/drawing/2014/main" id="{F7F154BB-BBDD-E8EF-530F-B8A844D77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677" y="600077"/>
            <a:ext cx="989650" cy="989650"/>
          </a:xfrm>
          <a:prstGeom prst="rect">
            <a:avLst/>
          </a:prstGeom>
        </p:spPr>
      </p:pic>
      <p:sp>
        <p:nvSpPr>
          <p:cNvPr id="9" name="Trapezium 8">
            <a:extLst>
              <a:ext uri="{FF2B5EF4-FFF2-40B4-BE49-F238E27FC236}">
                <a16:creationId xmlns:a16="http://schemas.microsoft.com/office/drawing/2014/main" id="{52CC38D6-FAEA-BF38-6BC2-5CABCDFDEC3A}"/>
              </a:ext>
            </a:extLst>
          </p:cNvPr>
          <p:cNvSpPr/>
          <p:nvPr/>
        </p:nvSpPr>
        <p:spPr>
          <a:xfrm>
            <a:off x="10932202" y="1062992"/>
            <a:ext cx="436599" cy="201267"/>
          </a:xfrm>
          <a:prstGeom prst="trapezoi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756D6D14-7EE3-E807-EFF0-570C1C9AF93D}"/>
              </a:ext>
            </a:extLst>
          </p:cNvPr>
          <p:cNvSpPr txBox="1"/>
          <p:nvPr/>
        </p:nvSpPr>
        <p:spPr>
          <a:xfrm>
            <a:off x="838199" y="1495010"/>
            <a:ext cx="6790510" cy="5170646"/>
          </a:xfrm>
          <a:prstGeom prst="rect">
            <a:avLst/>
          </a:prstGeom>
          <a:noFill/>
        </p:spPr>
        <p:txBody>
          <a:bodyPr wrap="square" rtlCol="0">
            <a:spAutoFit/>
          </a:bodyPr>
          <a:lstStyle/>
          <a:p>
            <a:r>
              <a:rPr lang="nl-NL" b="1">
                <a:solidFill>
                  <a:schemeClr val="tx2"/>
                </a:solidFill>
              </a:rPr>
              <a:t>N°5</a:t>
            </a:r>
            <a:endParaRPr lang="nl-NL">
              <a:solidFill>
                <a:schemeClr val="tx2"/>
              </a:solidFill>
            </a:endParaRPr>
          </a:p>
          <a:p>
            <a:r>
              <a:rPr lang="nl-NL">
                <a:solidFill>
                  <a:schemeClr val="tx2"/>
                </a:solidFill>
              </a:rPr>
              <a:t>Tijdelijke inrichting (zomerspeelplekken)</a:t>
            </a:r>
          </a:p>
          <a:p>
            <a:pPr>
              <a:spcBef>
                <a:spcPts val="1200"/>
              </a:spcBef>
            </a:pPr>
            <a:r>
              <a:rPr lang="nl-NL">
                <a:solidFill>
                  <a:schemeClr val="tx2"/>
                </a:solidFill>
              </a:rPr>
              <a:t>Actief inzetten op tijdelijke inrichting d.m.v. zomerspeelplekken</a:t>
            </a:r>
          </a:p>
          <a:p>
            <a:pPr marL="285750" indent="-285750">
              <a:spcBef>
                <a:spcPts val="2400"/>
              </a:spcBef>
              <a:buFont typeface="Arial" panose="020B0604020202020204" pitchFamily="34" charset="0"/>
              <a:buChar char="•"/>
            </a:pPr>
            <a:r>
              <a:rPr lang="nl-NL">
                <a:solidFill>
                  <a:schemeClr val="tx2"/>
                </a:solidFill>
              </a:rPr>
              <a:t>Herinrichting belevings- en ontmoetingsweefsel: tijdelijke inrichting als onderdeel van ontwerpproces </a:t>
            </a:r>
            <a:r>
              <a:rPr lang="nl-NL" i="1">
                <a:solidFill>
                  <a:schemeClr val="tx2"/>
                </a:solidFill>
              </a:rPr>
              <a:t>(testen uitrusting &amp; contact leggen buurt)</a:t>
            </a:r>
          </a:p>
          <a:p>
            <a:pPr marL="285750" indent="-285750">
              <a:spcBef>
                <a:spcPts val="1200"/>
              </a:spcBef>
              <a:buFont typeface="Arial" panose="020B0604020202020204" pitchFamily="34" charset="0"/>
              <a:buChar char="•"/>
            </a:pPr>
            <a:r>
              <a:rPr lang="nl-NL">
                <a:solidFill>
                  <a:schemeClr val="tx2"/>
                </a:solidFill>
              </a:rPr>
              <a:t>Plekken met grote actieradius maken onderdeel uit van vaste zomerspeelplekcyclus </a:t>
            </a:r>
            <a:r>
              <a:rPr lang="nl-NL" i="1">
                <a:solidFill>
                  <a:schemeClr val="tx2"/>
                </a:solidFill>
              </a:rPr>
              <a:t>(extra aanbod)</a:t>
            </a:r>
          </a:p>
          <a:p>
            <a:pPr marL="285750" indent="-285750">
              <a:spcBef>
                <a:spcPts val="1200"/>
              </a:spcBef>
              <a:buFont typeface="Arial" panose="020B0604020202020204" pitchFamily="34" charset="0"/>
              <a:buChar char="•"/>
            </a:pPr>
            <a:r>
              <a:rPr lang="nl-NL">
                <a:solidFill>
                  <a:schemeClr val="tx2"/>
                </a:solidFill>
              </a:rPr>
              <a:t>Toeristische trekpleisters benutten</a:t>
            </a:r>
          </a:p>
          <a:p>
            <a:pPr marL="285750" indent="-285750">
              <a:spcBef>
                <a:spcPts val="1200"/>
              </a:spcBef>
              <a:buFont typeface="Arial" panose="020B0604020202020204" pitchFamily="34" charset="0"/>
              <a:buChar char="•"/>
            </a:pPr>
            <a:r>
              <a:rPr lang="nl-NL">
                <a:solidFill>
                  <a:schemeClr val="tx2"/>
                </a:solidFill>
              </a:rPr>
              <a:t>Inspelen op wisselende noden in de buurt</a:t>
            </a:r>
          </a:p>
          <a:p>
            <a:r>
              <a:rPr lang="nl-NL" i="1">
                <a:solidFill>
                  <a:schemeClr val="tx2"/>
                </a:solidFill>
              </a:rPr>
              <a:t>	&gt; Concrete vraag buurt</a:t>
            </a:r>
          </a:p>
          <a:p>
            <a:r>
              <a:rPr lang="nl-NL" i="1">
                <a:solidFill>
                  <a:schemeClr val="tx2"/>
                </a:solidFill>
              </a:rPr>
              <a:t>	&gt; Focus kunst – educatie - innovatie</a:t>
            </a:r>
          </a:p>
          <a:p>
            <a:endParaRPr lang="nl-NL">
              <a:solidFill>
                <a:schemeClr val="tx2"/>
              </a:solidFill>
            </a:endParaRPr>
          </a:p>
          <a:p>
            <a:endParaRPr lang="nl-NL">
              <a:solidFill>
                <a:schemeClr val="tx2"/>
              </a:solidFill>
            </a:endParaRPr>
          </a:p>
          <a:p>
            <a:endParaRPr lang="nl-BE">
              <a:solidFill>
                <a:schemeClr val="tx2"/>
              </a:solidFill>
            </a:endParaRPr>
          </a:p>
        </p:txBody>
      </p:sp>
      <p:pic>
        <p:nvPicPr>
          <p:cNvPr id="2050" name="Picture 2" descr="Zomerspeelplek langs Bosstraat organiseert nog drie speelnamiddagen ...">
            <a:extLst>
              <a:ext uri="{FF2B5EF4-FFF2-40B4-BE49-F238E27FC236}">
                <a16:creationId xmlns:a16="http://schemas.microsoft.com/office/drawing/2014/main" id="{9A6CA559-E821-F30A-5479-B1BCB22B6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764" y="3373343"/>
            <a:ext cx="3715563" cy="24770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245871"/>
            <a:ext cx="9409454" cy="4604514"/>
          </a:xfrm>
        </p:spPr>
        <p:txBody>
          <a:bodyPr>
            <a:normAutofit/>
          </a:bodyPr>
          <a:lstStyle/>
          <a:p>
            <a:pPr marL="188550" lvl="2" indent="0">
              <a:spcBef>
                <a:spcPts val="1200"/>
              </a:spcBef>
              <a:buNone/>
            </a:pPr>
            <a:endParaRPr lang="nl-BE"/>
          </a:p>
          <a:p>
            <a:pPr marL="188550" lvl="2" indent="0">
              <a:spcBef>
                <a:spcPts val="1200"/>
              </a:spcBef>
              <a:buNone/>
            </a:pPr>
            <a:endParaRPr lang="nl-BE"/>
          </a:p>
          <a:p>
            <a:pPr marL="188550" lvl="2" indent="0">
              <a:spcBef>
                <a:spcPts val="1200"/>
              </a:spcBef>
              <a:buNone/>
            </a:pPr>
            <a:endParaRPr lang="nl-BE"/>
          </a:p>
          <a:p>
            <a:pPr marL="188550" lvl="2" indent="0">
              <a:spcBef>
                <a:spcPts val="1200"/>
              </a:spcBef>
              <a:buNone/>
            </a:pPr>
            <a:endParaRPr lang="nl-BE"/>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a:xfrm>
            <a:off x="969697" y="573196"/>
            <a:ext cx="9409454" cy="868838"/>
          </a:xfrm>
        </p:spPr>
        <p:txBody>
          <a:bodyPr>
            <a:normAutofit/>
          </a:bodyPr>
          <a:lstStyle/>
          <a:p>
            <a:r>
              <a:rPr lang="nl-NL"/>
              <a:t>Beleidslijnen					      		</a:t>
            </a:r>
            <a:r>
              <a:rPr lang="nl-NL" sz="1600"/>
              <a:t>Leidraad II</a:t>
            </a:r>
            <a:endParaRPr lang="nl-BE"/>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12</a:t>
            </a:fld>
            <a:r>
              <a:rPr lang="nl-BE" dirty="0"/>
              <a:t> </a:t>
            </a:r>
            <a:r>
              <a:rPr lang="nl-BE" dirty="0">
                <a:cs typeface="Arial" panose="020B0604020202020204" pitchFamily="34" charset="0"/>
              </a:rPr>
              <a:t>● Beleidsplan belevings- en ontmoetingsweefsel</a:t>
            </a:r>
            <a:endParaRPr lang="nl-BE" dirty="0"/>
          </a:p>
        </p:txBody>
      </p:sp>
      <p:pic>
        <p:nvPicPr>
          <p:cNvPr id="5" name="Afbeelding 4">
            <a:extLst>
              <a:ext uri="{FF2B5EF4-FFF2-40B4-BE49-F238E27FC236}">
                <a16:creationId xmlns:a16="http://schemas.microsoft.com/office/drawing/2014/main" id="{F7F154BB-BBDD-E8EF-530F-B8A844D77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677" y="600077"/>
            <a:ext cx="989650" cy="989650"/>
          </a:xfrm>
          <a:prstGeom prst="rect">
            <a:avLst/>
          </a:prstGeom>
        </p:spPr>
      </p:pic>
      <p:sp>
        <p:nvSpPr>
          <p:cNvPr id="9" name="Trapezium 8">
            <a:extLst>
              <a:ext uri="{FF2B5EF4-FFF2-40B4-BE49-F238E27FC236}">
                <a16:creationId xmlns:a16="http://schemas.microsoft.com/office/drawing/2014/main" id="{52CC38D6-FAEA-BF38-6BC2-5CABCDFDEC3A}"/>
              </a:ext>
            </a:extLst>
          </p:cNvPr>
          <p:cNvSpPr/>
          <p:nvPr/>
        </p:nvSpPr>
        <p:spPr>
          <a:xfrm>
            <a:off x="10932202" y="1062992"/>
            <a:ext cx="436599" cy="201267"/>
          </a:xfrm>
          <a:prstGeom prst="trapezoi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947AEA2E-4230-3F47-020C-E034A5D7712B}"/>
              </a:ext>
            </a:extLst>
          </p:cNvPr>
          <p:cNvSpPr txBox="1"/>
          <p:nvPr/>
        </p:nvSpPr>
        <p:spPr>
          <a:xfrm>
            <a:off x="952691" y="1691945"/>
            <a:ext cx="6458202" cy="4862870"/>
          </a:xfrm>
          <a:prstGeom prst="rect">
            <a:avLst/>
          </a:prstGeom>
          <a:noFill/>
        </p:spPr>
        <p:txBody>
          <a:bodyPr wrap="square" lIns="91440" tIns="45720" rIns="91440" bIns="45720" rtlCol="0" anchor="t">
            <a:spAutoFit/>
          </a:bodyPr>
          <a:lstStyle/>
          <a:p>
            <a:r>
              <a:rPr lang="nl-NL" b="1" dirty="0">
                <a:solidFill>
                  <a:schemeClr val="tx2"/>
                </a:solidFill>
              </a:rPr>
              <a:t>N°6</a:t>
            </a:r>
            <a:r>
              <a:rPr lang="nl-NL" dirty="0">
                <a:solidFill>
                  <a:schemeClr val="tx2"/>
                </a:solidFill>
              </a:rPr>
              <a:t>	</a:t>
            </a:r>
          </a:p>
          <a:p>
            <a:r>
              <a:rPr lang="nl-NL" dirty="0">
                <a:solidFill>
                  <a:schemeClr val="tx2"/>
                </a:solidFill>
              </a:rPr>
              <a:t>Prikkelende passageplekken</a:t>
            </a:r>
            <a:endParaRPr lang="nl-NL" dirty="0">
              <a:solidFill>
                <a:schemeClr val="tx2"/>
              </a:solidFill>
              <a:cs typeface="Arial"/>
            </a:endParaRPr>
          </a:p>
          <a:p>
            <a:pPr marL="285750" indent="-285750">
              <a:spcBef>
                <a:spcPts val="1200"/>
              </a:spcBef>
              <a:buFont typeface="Arial" panose="020B0604020202020204" pitchFamily="34" charset="0"/>
              <a:buChar char="•"/>
            </a:pPr>
            <a:r>
              <a:rPr lang="nl-NL" dirty="0">
                <a:solidFill>
                  <a:schemeClr val="tx2"/>
                </a:solidFill>
              </a:rPr>
              <a:t>Inrichten van interessante passageplekken (nabij hotspots)</a:t>
            </a:r>
            <a:endParaRPr lang="nl-NL" dirty="0">
              <a:solidFill>
                <a:schemeClr val="tx2"/>
              </a:solidFill>
              <a:cs typeface="Arial"/>
            </a:endParaRPr>
          </a:p>
          <a:p>
            <a:pPr marL="285750" indent="-285750">
              <a:spcBef>
                <a:spcPts val="600"/>
              </a:spcBef>
              <a:buFont typeface="Arial" panose="020B0604020202020204" pitchFamily="34" charset="0"/>
              <a:buChar char="•"/>
            </a:pPr>
            <a:r>
              <a:rPr lang="nl-NL" dirty="0">
                <a:solidFill>
                  <a:schemeClr val="tx2"/>
                </a:solidFill>
              </a:rPr>
              <a:t>Verblijfsplekjes, (natuurlijke) speelprikkels, </a:t>
            </a:r>
            <a:r>
              <a:rPr lang="nl-NL" dirty="0" err="1">
                <a:solidFill>
                  <a:schemeClr val="tx2"/>
                </a:solidFill>
              </a:rPr>
              <a:t>breedmotorisch</a:t>
            </a:r>
            <a:r>
              <a:rPr lang="nl-NL" dirty="0">
                <a:solidFill>
                  <a:schemeClr val="tx2"/>
                </a:solidFill>
              </a:rPr>
              <a:t> bewegen</a:t>
            </a:r>
            <a:endParaRPr lang="nl-NL" dirty="0">
              <a:solidFill>
                <a:schemeClr val="tx2"/>
              </a:solidFill>
              <a:cs typeface="Arial"/>
            </a:endParaRPr>
          </a:p>
          <a:p>
            <a:pPr marL="285750" indent="-285750">
              <a:spcBef>
                <a:spcPts val="600"/>
              </a:spcBef>
              <a:buFont typeface="Arial" panose="020B0604020202020204" pitchFamily="34" charset="0"/>
              <a:buChar char="•"/>
            </a:pPr>
            <a:r>
              <a:rPr lang="nl-NL" dirty="0">
                <a:solidFill>
                  <a:schemeClr val="tx2"/>
                </a:solidFill>
              </a:rPr>
              <a:t>Aandacht voor schaduw &amp; natuurgroenperken</a:t>
            </a:r>
            <a:endParaRPr lang="nl-NL" dirty="0">
              <a:solidFill>
                <a:schemeClr val="tx2"/>
              </a:solidFill>
              <a:cs typeface="Arial"/>
            </a:endParaRPr>
          </a:p>
          <a:p>
            <a:pPr>
              <a:spcBef>
                <a:spcPts val="600"/>
              </a:spcBef>
            </a:pPr>
            <a:r>
              <a:rPr lang="nl-NL" dirty="0">
                <a:solidFill>
                  <a:schemeClr val="tx2"/>
                </a:solidFill>
              </a:rPr>
              <a:t>	</a:t>
            </a:r>
            <a:r>
              <a:rPr lang="nl-NL" i="1" dirty="0" err="1">
                <a:solidFill>
                  <a:schemeClr val="tx2"/>
                </a:solidFill>
              </a:rPr>
              <a:t>Cfr</a:t>
            </a:r>
            <a:r>
              <a:rPr lang="nl-NL" i="1" dirty="0">
                <a:solidFill>
                  <a:schemeClr val="tx2"/>
                </a:solidFill>
              </a:rPr>
              <a:t>. SECAP 2030 en Lokaal Energie- en Klimaatpact</a:t>
            </a:r>
            <a:endParaRPr lang="nl-NL" i="1" dirty="0">
              <a:solidFill>
                <a:schemeClr val="tx2"/>
              </a:solidFill>
              <a:cs typeface="Arial"/>
            </a:endParaRPr>
          </a:p>
          <a:p>
            <a:endParaRPr lang="nl-NL">
              <a:solidFill>
                <a:schemeClr val="tx2"/>
              </a:solidFill>
            </a:endParaRPr>
          </a:p>
          <a:p>
            <a:endParaRPr lang="nl-NL">
              <a:solidFill>
                <a:schemeClr val="tx2"/>
              </a:solidFill>
            </a:endParaRPr>
          </a:p>
          <a:p>
            <a:r>
              <a:rPr lang="nl-NL" b="1" dirty="0">
                <a:solidFill>
                  <a:schemeClr val="tx2"/>
                </a:solidFill>
              </a:rPr>
              <a:t>N°7</a:t>
            </a:r>
            <a:endParaRPr lang="nl-NL" dirty="0">
              <a:solidFill>
                <a:schemeClr val="tx2"/>
              </a:solidFill>
            </a:endParaRPr>
          </a:p>
          <a:p>
            <a:r>
              <a:rPr lang="nl-NL" dirty="0">
                <a:solidFill>
                  <a:schemeClr val="tx2"/>
                </a:solidFill>
              </a:rPr>
              <a:t>Actief zoeken naar nieuwe kansen</a:t>
            </a:r>
            <a:endParaRPr lang="nl-NL" dirty="0">
              <a:solidFill>
                <a:schemeClr val="tx2"/>
              </a:solidFill>
              <a:cs typeface="Arial"/>
            </a:endParaRPr>
          </a:p>
          <a:p>
            <a:pPr marL="285750" indent="-285750">
              <a:spcBef>
                <a:spcPts val="600"/>
              </a:spcBef>
              <a:buFont typeface="Arial" panose="020B0604020202020204" pitchFamily="34" charset="0"/>
              <a:buChar char="•"/>
            </a:pPr>
            <a:r>
              <a:rPr lang="nl-NL" dirty="0">
                <a:solidFill>
                  <a:schemeClr val="tx2"/>
                </a:solidFill>
              </a:rPr>
              <a:t>Blinde vlekken in deelgebieden</a:t>
            </a:r>
            <a:endParaRPr lang="nl-NL" dirty="0">
              <a:solidFill>
                <a:schemeClr val="tx2"/>
              </a:solidFill>
              <a:cs typeface="Arial"/>
            </a:endParaRPr>
          </a:p>
          <a:p>
            <a:pPr marL="285750" indent="-285750">
              <a:buFont typeface="Arial" panose="020B0604020202020204" pitchFamily="34" charset="0"/>
              <a:buChar char="•"/>
            </a:pPr>
            <a:r>
              <a:rPr lang="nl-NL" dirty="0">
                <a:solidFill>
                  <a:schemeClr val="tx2"/>
                </a:solidFill>
              </a:rPr>
              <a:t>O.m. nieuwe woonontwikkeling, </a:t>
            </a:r>
            <a:r>
              <a:rPr lang="nl-NL" dirty="0" err="1">
                <a:solidFill>
                  <a:schemeClr val="tx2"/>
                </a:solidFill>
              </a:rPr>
              <a:t>RUP’s</a:t>
            </a:r>
            <a:r>
              <a:rPr lang="nl-NL" dirty="0">
                <a:solidFill>
                  <a:schemeClr val="tx2"/>
                </a:solidFill>
              </a:rPr>
              <a:t>, masterplannen</a:t>
            </a:r>
            <a:endParaRPr lang="nl-NL" dirty="0">
              <a:solidFill>
                <a:schemeClr val="tx2"/>
              </a:solidFill>
              <a:cs typeface="Arial"/>
            </a:endParaRPr>
          </a:p>
          <a:p>
            <a:pPr>
              <a:spcBef>
                <a:spcPts val="1200"/>
              </a:spcBef>
            </a:pPr>
            <a:endParaRPr lang="nl-BE">
              <a:solidFill>
                <a:schemeClr val="tx2"/>
              </a:solidFill>
            </a:endParaRPr>
          </a:p>
          <a:p>
            <a:endParaRPr lang="nl-BE">
              <a:solidFill>
                <a:schemeClr val="tx2"/>
              </a:solidFill>
            </a:endParaRPr>
          </a:p>
        </p:txBody>
      </p:sp>
      <p:pic>
        <p:nvPicPr>
          <p:cNvPr id="8" name="Afbeelding 7">
            <a:extLst>
              <a:ext uri="{FF2B5EF4-FFF2-40B4-BE49-F238E27FC236}">
                <a16:creationId xmlns:a16="http://schemas.microsoft.com/office/drawing/2014/main" id="{D0A8B62A-B453-46EB-4250-3693CC1D6A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5534" y="3622487"/>
            <a:ext cx="2896696" cy="21725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7503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668940"/>
            <a:ext cx="4137307" cy="540860"/>
          </a:xfrm>
        </p:spPr>
        <p:txBody>
          <a:bodyPr>
            <a:normAutofit/>
          </a:bodyPr>
          <a:lstStyle/>
          <a:p>
            <a:pPr marL="0" lvl="2" indent="0">
              <a:spcBef>
                <a:spcPts val="1200"/>
              </a:spcBef>
              <a:spcAft>
                <a:spcPts val="1200"/>
              </a:spcAft>
              <a:buNone/>
            </a:pPr>
            <a:r>
              <a:rPr lang="nl-BE" sz="1900"/>
              <a:t>We houden dit ideaaltype voor ogen:</a:t>
            </a:r>
          </a:p>
          <a:p>
            <a:pPr marL="188550" lvl="2" indent="0">
              <a:spcBef>
                <a:spcPts val="1200"/>
              </a:spcBef>
              <a:buNone/>
            </a:pPr>
            <a:endParaRPr lang="nl-BE"/>
          </a:p>
          <a:p>
            <a:pPr marL="188550" lvl="2" indent="0">
              <a:spcBef>
                <a:spcPts val="1200"/>
              </a:spcBef>
              <a:buNone/>
            </a:pPr>
            <a:endParaRPr lang="nl-BE"/>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p:txBody>
          <a:bodyPr>
            <a:normAutofit/>
          </a:bodyPr>
          <a:lstStyle/>
          <a:p>
            <a:r>
              <a:rPr lang="nl-BE"/>
              <a:t>Inrichtingshandvaten						</a:t>
            </a:r>
            <a:r>
              <a:rPr lang="nl-BE" sz="1600"/>
              <a:t>Leidraad III</a:t>
            </a:r>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13</a:t>
            </a:fld>
            <a:r>
              <a:rPr lang="nl-BE" dirty="0"/>
              <a:t> </a:t>
            </a:r>
            <a:r>
              <a:rPr lang="nl-BE" dirty="0">
                <a:cs typeface="Arial" panose="020B0604020202020204" pitchFamily="34" charset="0"/>
              </a:rPr>
              <a:t>● Beleidsplan belevings- en ontmoetingsweefsel</a:t>
            </a:r>
            <a:endParaRPr lang="nl-BE" dirty="0"/>
          </a:p>
        </p:txBody>
      </p:sp>
      <p:pic>
        <p:nvPicPr>
          <p:cNvPr id="5" name="Afbeelding 4">
            <a:extLst>
              <a:ext uri="{FF2B5EF4-FFF2-40B4-BE49-F238E27FC236}">
                <a16:creationId xmlns:a16="http://schemas.microsoft.com/office/drawing/2014/main" id="{A6DCB0F3-1D16-A202-63D4-2F98860D7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677" y="600077"/>
            <a:ext cx="989650" cy="989650"/>
          </a:xfrm>
          <a:prstGeom prst="rect">
            <a:avLst/>
          </a:prstGeom>
        </p:spPr>
      </p:pic>
      <p:sp>
        <p:nvSpPr>
          <p:cNvPr id="6" name="Trapezium 5">
            <a:extLst>
              <a:ext uri="{FF2B5EF4-FFF2-40B4-BE49-F238E27FC236}">
                <a16:creationId xmlns:a16="http://schemas.microsoft.com/office/drawing/2014/main" id="{4ECD5090-807F-6F44-CC85-553A9F343F6C}"/>
              </a:ext>
            </a:extLst>
          </p:cNvPr>
          <p:cNvSpPr/>
          <p:nvPr/>
        </p:nvSpPr>
        <p:spPr>
          <a:xfrm>
            <a:off x="10745690" y="1381125"/>
            <a:ext cx="809624" cy="180000"/>
          </a:xfrm>
          <a:prstGeom prst="trapezoi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pic>
        <p:nvPicPr>
          <p:cNvPr id="3074" name="Picture 2" descr="Location ">
            <a:extLst>
              <a:ext uri="{FF2B5EF4-FFF2-40B4-BE49-F238E27FC236}">
                <a16:creationId xmlns:a16="http://schemas.microsoft.com/office/drawing/2014/main" id="{EC3B4B94-52EA-FB86-6C90-E72380656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97" y="266522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ave the planet ">
            <a:extLst>
              <a:ext uri="{FF2B5EF4-FFF2-40B4-BE49-F238E27FC236}">
                <a16:creationId xmlns:a16="http://schemas.microsoft.com/office/drawing/2014/main" id="{FF717BD8-BDAD-9E2D-402B-3D62B18AC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183" y="376435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iversity ">
            <a:extLst>
              <a:ext uri="{FF2B5EF4-FFF2-40B4-BE49-F238E27FC236}">
                <a16:creationId xmlns:a16="http://schemas.microsoft.com/office/drawing/2014/main" id="{6C4928BF-85F3-9C47-22EA-8626CE4F85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2769" y="260604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irections ">
            <a:extLst>
              <a:ext uri="{FF2B5EF4-FFF2-40B4-BE49-F238E27FC236}">
                <a16:creationId xmlns:a16="http://schemas.microsoft.com/office/drawing/2014/main" id="{84D61247-D1F2-10F5-407F-E2DBBC7AEF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6899" y="388442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ynergy ">
            <a:extLst>
              <a:ext uri="{FF2B5EF4-FFF2-40B4-BE49-F238E27FC236}">
                <a16:creationId xmlns:a16="http://schemas.microsoft.com/office/drawing/2014/main" id="{6D86F947-5E5F-A777-15C9-33170E0916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5941" y="266522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1">
            <a:extLst>
              <a:ext uri="{FF2B5EF4-FFF2-40B4-BE49-F238E27FC236}">
                <a16:creationId xmlns:a16="http://schemas.microsoft.com/office/drawing/2014/main" id="{4AB53A98-02C6-C7FD-620C-18C7E4752F5A}"/>
              </a:ext>
            </a:extLst>
          </p:cNvPr>
          <p:cNvSpPr txBox="1">
            <a:spLocks/>
          </p:cNvSpPr>
          <p:nvPr/>
        </p:nvSpPr>
        <p:spPr>
          <a:xfrm>
            <a:off x="643992" y="4103528"/>
            <a:ext cx="2252849" cy="540860"/>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500" b="1" i="0" kern="1200">
                <a:solidFill>
                  <a:schemeClr val="tx2"/>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2000" kern="1200">
                <a:solidFill>
                  <a:schemeClr val="bg1"/>
                </a:solidFill>
                <a:latin typeface="+mn-lt"/>
                <a:ea typeface="+mn-ea"/>
                <a:cs typeface="+mn-cs"/>
              </a:defRPr>
            </a:lvl2pPr>
            <a:lvl3pPr marL="36000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3pPr>
            <a:lvl4pPr marL="72000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4pPr>
            <a:lvl5pPr marL="1080000" indent="-171450" algn="l" defTabSz="685800" rtl="0" eaLnBrk="1" latinLnBrk="0" hangingPunct="1">
              <a:lnSpc>
                <a:spcPct val="90000"/>
              </a:lnSpc>
              <a:spcBef>
                <a:spcPts val="375"/>
              </a:spcBef>
              <a:buFont typeface="Arial" panose="020B0604020202020204" pitchFamily="34" charset="0"/>
              <a:buChar char="•"/>
              <a:defRPr sz="12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spcBef>
                <a:spcPts val="1200"/>
              </a:spcBef>
              <a:spcAft>
                <a:spcPts val="1200"/>
              </a:spcAft>
              <a:buFont typeface="Arial" panose="020B0604020202020204" pitchFamily="34" charset="0"/>
              <a:buNone/>
            </a:pPr>
            <a:r>
              <a:rPr lang="nl-BE" b="1"/>
              <a:t>Bereikbaarheid</a:t>
            </a:r>
          </a:p>
          <a:p>
            <a:pPr lvl="2">
              <a:spcBef>
                <a:spcPts val="1200"/>
              </a:spcBef>
            </a:pPr>
            <a:endParaRPr lang="nl-BE" b="1"/>
          </a:p>
          <a:p>
            <a:pPr marL="188550" lvl="2" indent="0">
              <a:spcBef>
                <a:spcPts val="1200"/>
              </a:spcBef>
              <a:buFont typeface="Arial" panose="020B0604020202020204" pitchFamily="34" charset="0"/>
              <a:buNone/>
            </a:pPr>
            <a:endParaRPr lang="nl-BE" b="1"/>
          </a:p>
        </p:txBody>
      </p:sp>
      <p:sp>
        <p:nvSpPr>
          <p:cNvPr id="8" name="Tijdelijke aanduiding voor tekst 1">
            <a:extLst>
              <a:ext uri="{FF2B5EF4-FFF2-40B4-BE49-F238E27FC236}">
                <a16:creationId xmlns:a16="http://schemas.microsoft.com/office/drawing/2014/main" id="{F1A1234F-0A1C-A84D-4737-90E2DD6E973A}"/>
              </a:ext>
            </a:extLst>
          </p:cNvPr>
          <p:cNvSpPr txBox="1">
            <a:spLocks/>
          </p:cNvSpPr>
          <p:nvPr/>
        </p:nvSpPr>
        <p:spPr>
          <a:xfrm>
            <a:off x="1770416" y="5107191"/>
            <a:ext cx="3500242" cy="72677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500" b="1" i="0" kern="1200">
                <a:solidFill>
                  <a:schemeClr val="tx2"/>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2000" kern="1200">
                <a:solidFill>
                  <a:schemeClr val="bg1"/>
                </a:solidFill>
                <a:latin typeface="+mn-lt"/>
                <a:ea typeface="+mn-ea"/>
                <a:cs typeface="+mn-cs"/>
              </a:defRPr>
            </a:lvl2pPr>
            <a:lvl3pPr marL="36000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3pPr>
            <a:lvl4pPr marL="72000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4pPr>
            <a:lvl5pPr marL="1080000" indent="-171450" algn="l" defTabSz="685800" rtl="0" eaLnBrk="1" latinLnBrk="0" hangingPunct="1">
              <a:lnSpc>
                <a:spcPct val="90000"/>
              </a:lnSpc>
              <a:spcBef>
                <a:spcPts val="375"/>
              </a:spcBef>
              <a:buFont typeface="Arial" panose="020B0604020202020204" pitchFamily="34" charset="0"/>
              <a:buChar char="•"/>
              <a:defRPr sz="12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8313" lvl="2" indent="0">
              <a:lnSpc>
                <a:spcPct val="110000"/>
              </a:lnSpc>
              <a:spcBef>
                <a:spcPts val="1200"/>
              </a:spcBef>
              <a:spcAft>
                <a:spcPts val="600"/>
              </a:spcAft>
              <a:buNone/>
            </a:pPr>
            <a:r>
              <a:rPr lang="nl-BE" b="1"/>
              <a:t>Duurzaamheid x kwaliteit </a:t>
            </a:r>
          </a:p>
          <a:p>
            <a:pPr marL="188550" lvl="2" indent="0">
              <a:spcBef>
                <a:spcPts val="1200"/>
              </a:spcBef>
              <a:buNone/>
            </a:pPr>
            <a:endParaRPr lang="nl-BE" b="1"/>
          </a:p>
          <a:p>
            <a:pPr marL="188550" lvl="2" indent="0">
              <a:spcBef>
                <a:spcPts val="1200"/>
              </a:spcBef>
              <a:buFont typeface="Arial" panose="020B0604020202020204" pitchFamily="34" charset="0"/>
              <a:buNone/>
            </a:pPr>
            <a:endParaRPr lang="nl-BE" b="1"/>
          </a:p>
        </p:txBody>
      </p:sp>
      <p:sp>
        <p:nvSpPr>
          <p:cNvPr id="9" name="Tijdelijke aanduiding voor tekst 1">
            <a:extLst>
              <a:ext uri="{FF2B5EF4-FFF2-40B4-BE49-F238E27FC236}">
                <a16:creationId xmlns:a16="http://schemas.microsoft.com/office/drawing/2014/main" id="{CA660602-2196-6BAB-12CF-84A9794A9924}"/>
              </a:ext>
            </a:extLst>
          </p:cNvPr>
          <p:cNvSpPr txBox="1">
            <a:spLocks/>
          </p:cNvSpPr>
          <p:nvPr/>
        </p:nvSpPr>
        <p:spPr>
          <a:xfrm>
            <a:off x="7112088" y="5210301"/>
            <a:ext cx="2441022" cy="677084"/>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500" b="1" i="0" kern="1200">
                <a:solidFill>
                  <a:schemeClr val="tx2"/>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2000" kern="1200">
                <a:solidFill>
                  <a:schemeClr val="bg1"/>
                </a:solidFill>
                <a:latin typeface="+mn-lt"/>
                <a:ea typeface="+mn-ea"/>
                <a:cs typeface="+mn-cs"/>
              </a:defRPr>
            </a:lvl2pPr>
            <a:lvl3pPr marL="36000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3pPr>
            <a:lvl4pPr marL="72000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4pPr>
            <a:lvl5pPr marL="1080000" indent="-171450" algn="l" defTabSz="685800" rtl="0" eaLnBrk="1" latinLnBrk="0" hangingPunct="1">
              <a:lnSpc>
                <a:spcPct val="90000"/>
              </a:lnSpc>
              <a:spcBef>
                <a:spcPts val="375"/>
              </a:spcBef>
              <a:buFont typeface="Arial" panose="020B0604020202020204" pitchFamily="34" charset="0"/>
              <a:buChar char="•"/>
              <a:defRPr sz="12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8313" lvl="2" indent="0">
              <a:lnSpc>
                <a:spcPct val="110000"/>
              </a:lnSpc>
              <a:spcBef>
                <a:spcPts val="1200"/>
              </a:spcBef>
              <a:spcAft>
                <a:spcPts val="600"/>
              </a:spcAft>
              <a:buNone/>
            </a:pPr>
            <a:r>
              <a:rPr lang="nl-BE" b="1"/>
              <a:t>Flexibiliteit</a:t>
            </a:r>
            <a:r>
              <a:rPr lang="nl-BE"/>
              <a:t> </a:t>
            </a:r>
          </a:p>
        </p:txBody>
      </p:sp>
      <p:sp>
        <p:nvSpPr>
          <p:cNvPr id="10" name="Tijdelijke aanduiding voor tekst 1">
            <a:extLst>
              <a:ext uri="{FF2B5EF4-FFF2-40B4-BE49-F238E27FC236}">
                <a16:creationId xmlns:a16="http://schemas.microsoft.com/office/drawing/2014/main" id="{A4FCC8B4-BE57-DF96-605D-4179E6B9EDFD}"/>
              </a:ext>
            </a:extLst>
          </p:cNvPr>
          <p:cNvSpPr txBox="1">
            <a:spLocks/>
          </p:cNvSpPr>
          <p:nvPr/>
        </p:nvSpPr>
        <p:spPr>
          <a:xfrm>
            <a:off x="4649473" y="4027248"/>
            <a:ext cx="2649213" cy="693420"/>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500" b="1" i="0" kern="1200">
                <a:solidFill>
                  <a:schemeClr val="tx2"/>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2000" kern="1200">
                <a:solidFill>
                  <a:schemeClr val="bg1"/>
                </a:solidFill>
                <a:latin typeface="+mn-lt"/>
                <a:ea typeface="+mn-ea"/>
                <a:cs typeface="+mn-cs"/>
              </a:defRPr>
            </a:lvl2pPr>
            <a:lvl3pPr marL="36000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3pPr>
            <a:lvl4pPr marL="72000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4pPr>
            <a:lvl5pPr marL="1080000" indent="-171450" algn="l" defTabSz="685800" rtl="0" eaLnBrk="1" latinLnBrk="0" hangingPunct="1">
              <a:lnSpc>
                <a:spcPct val="90000"/>
              </a:lnSpc>
              <a:spcBef>
                <a:spcPts val="375"/>
              </a:spcBef>
              <a:buFont typeface="Arial" panose="020B0604020202020204" pitchFamily="34" charset="0"/>
              <a:buChar char="•"/>
              <a:defRPr sz="12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8313" lvl="2" indent="0">
              <a:lnSpc>
                <a:spcPct val="110000"/>
              </a:lnSpc>
              <a:spcBef>
                <a:spcPts val="1200"/>
              </a:spcBef>
              <a:spcAft>
                <a:spcPts val="600"/>
              </a:spcAft>
              <a:buNone/>
            </a:pPr>
            <a:r>
              <a:rPr lang="nl-BE" b="1"/>
              <a:t>Multifunctioneel</a:t>
            </a:r>
          </a:p>
        </p:txBody>
      </p:sp>
      <p:sp>
        <p:nvSpPr>
          <p:cNvPr id="11" name="Tijdelijke aanduiding voor tekst 1">
            <a:extLst>
              <a:ext uri="{FF2B5EF4-FFF2-40B4-BE49-F238E27FC236}">
                <a16:creationId xmlns:a16="http://schemas.microsoft.com/office/drawing/2014/main" id="{5D89E845-0BC0-1DA2-37CC-2149E4F492AB}"/>
              </a:ext>
            </a:extLst>
          </p:cNvPr>
          <p:cNvSpPr txBox="1">
            <a:spLocks/>
          </p:cNvSpPr>
          <p:nvPr/>
        </p:nvSpPr>
        <p:spPr>
          <a:xfrm>
            <a:off x="9190817" y="4011863"/>
            <a:ext cx="2441022" cy="868837"/>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500" b="1" i="0" kern="1200">
                <a:solidFill>
                  <a:schemeClr val="tx2"/>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2000" kern="1200">
                <a:solidFill>
                  <a:schemeClr val="bg1"/>
                </a:solidFill>
                <a:latin typeface="+mn-lt"/>
                <a:ea typeface="+mn-ea"/>
                <a:cs typeface="+mn-cs"/>
              </a:defRPr>
            </a:lvl2pPr>
            <a:lvl3pPr marL="36000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3pPr>
            <a:lvl4pPr marL="72000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4pPr>
            <a:lvl5pPr marL="1080000" indent="-171450" algn="l" defTabSz="685800" rtl="0" eaLnBrk="1" latinLnBrk="0" hangingPunct="1">
              <a:lnSpc>
                <a:spcPct val="90000"/>
              </a:lnSpc>
              <a:spcBef>
                <a:spcPts val="375"/>
              </a:spcBef>
              <a:buFont typeface="Arial" panose="020B0604020202020204" pitchFamily="34" charset="0"/>
              <a:buChar char="•"/>
              <a:defRPr sz="12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8313" lvl="2" indent="0" algn="ctr">
              <a:lnSpc>
                <a:spcPct val="110000"/>
              </a:lnSpc>
              <a:spcBef>
                <a:spcPts val="0"/>
              </a:spcBef>
              <a:buNone/>
            </a:pPr>
            <a:r>
              <a:rPr lang="nl-BE" b="1"/>
              <a:t>Gedeeld </a:t>
            </a:r>
          </a:p>
          <a:p>
            <a:pPr marL="468313" lvl="2" indent="0" algn="ctr">
              <a:lnSpc>
                <a:spcPct val="110000"/>
              </a:lnSpc>
              <a:spcBef>
                <a:spcPts val="0"/>
              </a:spcBef>
              <a:buNone/>
            </a:pPr>
            <a:r>
              <a:rPr lang="nl-BE" b="1"/>
              <a:t>eigenaarschap</a:t>
            </a:r>
            <a:endParaRPr lang="nl-BE" sz="1400" b="1"/>
          </a:p>
          <a:p>
            <a:pPr marL="188550" lvl="2" indent="0">
              <a:spcBef>
                <a:spcPts val="1200"/>
              </a:spcBef>
              <a:buNone/>
            </a:pPr>
            <a:endParaRPr lang="nl-BE" b="1"/>
          </a:p>
        </p:txBody>
      </p:sp>
    </p:spTree>
    <p:extLst>
      <p:ext uri="{BB962C8B-B14F-4D97-AF65-F5344CB8AC3E}">
        <p14:creationId xmlns:p14="http://schemas.microsoft.com/office/powerpoint/2010/main" val="2284750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AA678F39-752E-4785-BD47-2AA1EA9B502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157" r="10157"/>
          <a:stretch/>
        </p:blipFill>
        <p:spPr>
          <a:xfrm>
            <a:off x="0" y="-7050"/>
            <a:ext cx="2743200" cy="6119999"/>
          </a:xfrm>
        </p:spPr>
      </p:pic>
      <p:sp>
        <p:nvSpPr>
          <p:cNvPr id="3" name="Titel 2">
            <a:extLst>
              <a:ext uri="{FF2B5EF4-FFF2-40B4-BE49-F238E27FC236}">
                <a16:creationId xmlns:a16="http://schemas.microsoft.com/office/drawing/2014/main" id="{B14BD5DB-8700-46A6-A8AD-6FAB966A777D}"/>
              </a:ext>
            </a:extLst>
          </p:cNvPr>
          <p:cNvSpPr>
            <a:spLocks noGrp="1"/>
          </p:cNvSpPr>
          <p:nvPr>
            <p:ph type="ctrTitle"/>
          </p:nvPr>
        </p:nvSpPr>
        <p:spPr>
          <a:xfrm>
            <a:off x="3581399" y="3080659"/>
            <a:ext cx="6927511" cy="1627820"/>
          </a:xfrm>
        </p:spPr>
        <p:txBody>
          <a:bodyPr>
            <a:normAutofit/>
          </a:bodyPr>
          <a:lstStyle/>
          <a:p>
            <a:pPr>
              <a:spcBef>
                <a:spcPts val="4200"/>
              </a:spcBef>
            </a:pPr>
            <a:r>
              <a:rPr lang="nl-NL"/>
              <a:t>Uitvoeringskader</a:t>
            </a:r>
            <a:endParaRPr lang="nl-BE" sz="2000"/>
          </a:p>
        </p:txBody>
      </p:sp>
      <p:sp>
        <p:nvSpPr>
          <p:cNvPr id="7" name="Tijdelijke aanduiding voor dianummer 6">
            <a:extLst>
              <a:ext uri="{FF2B5EF4-FFF2-40B4-BE49-F238E27FC236}">
                <a16:creationId xmlns:a16="http://schemas.microsoft.com/office/drawing/2014/main" id="{4AEC9F85-23CE-4E33-BD86-9AC2E1D8A709}"/>
              </a:ext>
            </a:extLst>
          </p:cNvPr>
          <p:cNvSpPr>
            <a:spLocks noGrp="1"/>
          </p:cNvSpPr>
          <p:nvPr>
            <p:ph type="sldNum" sz="quarter" idx="4"/>
          </p:nvPr>
        </p:nvSpPr>
        <p:spPr/>
        <p:txBody>
          <a:bodyPr/>
          <a:lstStyle/>
          <a:p>
            <a:fld id="{7185688B-8D83-46AE-9FD5-0C0E29328F4B}" type="slidenum">
              <a:rPr lang="nl-BE" smtClean="0"/>
              <a:pPr/>
              <a:t>14</a:t>
            </a:fld>
            <a:r>
              <a:rPr lang="nl-BE" dirty="0"/>
              <a:t> </a:t>
            </a:r>
            <a:r>
              <a:rPr lang="nl-BE" dirty="0">
                <a:cs typeface="Arial" panose="020B0604020202020204" pitchFamily="34" charset="0"/>
              </a:rPr>
              <a:t>● Beleidsplan belevings- en ontmoetingsweefsel</a:t>
            </a:r>
            <a:endParaRPr lang="nl-BE" dirty="0"/>
          </a:p>
        </p:txBody>
      </p:sp>
      <p:sp>
        <p:nvSpPr>
          <p:cNvPr id="8" name="Rechthoek 7">
            <a:extLst>
              <a:ext uri="{FF2B5EF4-FFF2-40B4-BE49-F238E27FC236}">
                <a16:creationId xmlns:a16="http://schemas.microsoft.com/office/drawing/2014/main" id="{D3DDB05A-7123-4EF2-B86D-A6408C688585}"/>
              </a:ext>
            </a:extLst>
          </p:cNvPr>
          <p:cNvSpPr/>
          <p:nvPr/>
        </p:nvSpPr>
        <p:spPr>
          <a:xfrm>
            <a:off x="0" y="3052950"/>
            <a:ext cx="276227" cy="3805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a:extLst>
              <a:ext uri="{FF2B5EF4-FFF2-40B4-BE49-F238E27FC236}">
                <a16:creationId xmlns:a16="http://schemas.microsoft.com/office/drawing/2014/main" id="{DF404D1A-0A34-037E-20D4-7FFB12BA3EEC}"/>
              </a:ext>
            </a:extLst>
          </p:cNvPr>
          <p:cNvSpPr txBox="1"/>
          <p:nvPr/>
        </p:nvSpPr>
        <p:spPr>
          <a:xfrm>
            <a:off x="276227" y="5835950"/>
            <a:ext cx="2255958" cy="276999"/>
          </a:xfrm>
          <a:prstGeom prst="rect">
            <a:avLst/>
          </a:prstGeom>
          <a:noFill/>
        </p:spPr>
        <p:txBody>
          <a:bodyPr wrap="square" rtlCol="0">
            <a:spAutoFit/>
          </a:bodyPr>
          <a:lstStyle/>
          <a:p>
            <a:r>
              <a:rPr lang="nl-NL" sz="1200" err="1"/>
              <a:t>Middelfart</a:t>
            </a:r>
            <a:r>
              <a:rPr lang="nl-NL" sz="1200"/>
              <a:t> (Denemarken)</a:t>
            </a:r>
            <a:endParaRPr lang="nl-BE" sz="1200"/>
          </a:p>
        </p:txBody>
      </p:sp>
    </p:spTree>
    <p:extLst>
      <p:ext uri="{BB962C8B-B14F-4D97-AF65-F5344CB8AC3E}">
        <p14:creationId xmlns:p14="http://schemas.microsoft.com/office/powerpoint/2010/main" val="196859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486906"/>
            <a:ext cx="9409454" cy="4363478"/>
          </a:xfrm>
        </p:spPr>
        <p:txBody>
          <a:bodyPr>
            <a:normAutofit/>
          </a:bodyPr>
          <a:lstStyle/>
          <a:p>
            <a:pPr marL="188550" lvl="2" indent="0">
              <a:spcBef>
                <a:spcPts val="1200"/>
              </a:spcBef>
              <a:buNone/>
            </a:pPr>
            <a:r>
              <a:rPr lang="nl-BE" sz="2000" b="1" dirty="0"/>
              <a:t>Inventarisatie huidig belevings- en ontmoetingsweefsel</a:t>
            </a:r>
          </a:p>
          <a:p>
            <a:pPr marL="188550" lvl="2" indent="0">
              <a:spcBef>
                <a:spcPts val="1200"/>
              </a:spcBef>
              <a:buNone/>
            </a:pPr>
            <a:r>
              <a:rPr lang="nl-BE" dirty="0"/>
              <a:t>Luik 1: In kaart brengen van bestaande ruimtelijke situatie:</a:t>
            </a:r>
          </a:p>
          <a:p>
            <a:pPr marL="1095375" lvl="2" indent="-285750">
              <a:spcBef>
                <a:spcPts val="1200"/>
              </a:spcBef>
              <a:buFont typeface="Wingdings" panose="05000000000000000000" pitchFamily="2" charset="2"/>
              <a:buChar char="§"/>
            </a:pPr>
            <a:r>
              <a:rPr lang="nl-BE" sz="1600" dirty="0"/>
              <a:t>Deelgebied</a:t>
            </a:r>
          </a:p>
          <a:p>
            <a:pPr marL="1095375" lvl="2" indent="-285750">
              <a:spcBef>
                <a:spcPts val="600"/>
              </a:spcBef>
              <a:spcAft>
                <a:spcPts val="600"/>
              </a:spcAft>
              <a:buFont typeface="Wingdings" panose="05000000000000000000" pitchFamily="2" charset="2"/>
              <a:buChar char="§"/>
            </a:pPr>
            <a:r>
              <a:rPr lang="nl-BE" sz="1600" dirty="0"/>
              <a:t>Actieradius</a:t>
            </a:r>
          </a:p>
          <a:p>
            <a:pPr marL="1095375" lvl="2" indent="-285750">
              <a:spcBef>
                <a:spcPts val="0"/>
              </a:spcBef>
              <a:spcAft>
                <a:spcPts val="600"/>
              </a:spcAft>
              <a:buFont typeface="Wingdings" panose="05000000000000000000" pitchFamily="2" charset="2"/>
              <a:buChar char="§"/>
            </a:pPr>
            <a:r>
              <a:rPr lang="nl-BE" sz="1600" dirty="0"/>
              <a:t>Omschrijving </a:t>
            </a:r>
          </a:p>
          <a:p>
            <a:pPr marL="1095375" lvl="2" indent="-285750">
              <a:spcBef>
                <a:spcPts val="0"/>
              </a:spcBef>
              <a:spcAft>
                <a:spcPts val="600"/>
              </a:spcAft>
              <a:buFont typeface="Wingdings" panose="05000000000000000000" pitchFamily="2" charset="2"/>
              <a:buChar char="§"/>
            </a:pPr>
            <a:r>
              <a:rPr lang="nl-BE" sz="1600" dirty="0"/>
              <a:t>Status </a:t>
            </a:r>
          </a:p>
          <a:p>
            <a:pPr marL="1095375" lvl="2" indent="-285750">
              <a:spcBef>
                <a:spcPts val="0"/>
              </a:spcBef>
              <a:spcAft>
                <a:spcPts val="600"/>
              </a:spcAft>
              <a:buFont typeface="Wingdings" panose="05000000000000000000" pitchFamily="2" charset="2"/>
              <a:buChar char="§"/>
            </a:pPr>
            <a:r>
              <a:rPr lang="nl-BE" sz="1600" dirty="0"/>
              <a:t>Huidige functies: sport (per type), spel (per leeftijd), ontmoeting, groen, water, toerisme</a:t>
            </a:r>
          </a:p>
          <a:p>
            <a:pPr marL="809625" lvl="2" indent="0">
              <a:spcBef>
                <a:spcPts val="1800"/>
              </a:spcBef>
              <a:spcAft>
                <a:spcPts val="600"/>
              </a:spcAft>
              <a:buNone/>
            </a:pPr>
            <a:r>
              <a:rPr lang="nl-BE" dirty="0"/>
              <a:t>2x prospectieronde om lijst te vervolledigen</a:t>
            </a:r>
          </a:p>
          <a:p>
            <a:pPr marL="809625" lvl="2" indent="0">
              <a:spcBef>
                <a:spcPts val="1200"/>
              </a:spcBef>
              <a:spcAft>
                <a:spcPts val="600"/>
              </a:spcAft>
              <a:buNone/>
            </a:pPr>
            <a:r>
              <a:rPr lang="nl-BE" dirty="0"/>
              <a:t>Weefsel in GIS-kaart gegoten</a:t>
            </a:r>
            <a:endParaRPr lang="nl-BE" b="1" dirty="0"/>
          </a:p>
          <a:p>
            <a:pPr marL="180975" lvl="2" indent="0">
              <a:spcBef>
                <a:spcPts val="1200"/>
              </a:spcBef>
              <a:buNone/>
            </a:pPr>
            <a:r>
              <a:rPr lang="nl-BE" dirty="0"/>
              <a:t>Luik 2: doorgronden bestaande beleving </a:t>
            </a:r>
            <a:r>
              <a:rPr lang="nl-BE" i="1" dirty="0"/>
              <a:t>(via participatie &amp; dialoog)</a:t>
            </a:r>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a:xfrm>
            <a:off x="1099457" y="800102"/>
            <a:ext cx="9606644" cy="868838"/>
          </a:xfrm>
        </p:spPr>
        <p:txBody>
          <a:bodyPr/>
          <a:lstStyle/>
          <a:p>
            <a:r>
              <a:rPr lang="nl-BE"/>
              <a:t>Huidig weefsel in kaart</a:t>
            </a:r>
            <a:r>
              <a:rPr lang="nl-NL" sz="3600" i="1"/>
              <a:t> 				</a:t>
            </a:r>
            <a:endParaRPr lang="nl-BE" sz="1800"/>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15</a:t>
            </a:fld>
            <a:r>
              <a:rPr lang="nl-BE" dirty="0"/>
              <a:t> </a:t>
            </a:r>
            <a:r>
              <a:rPr lang="nl-BE" dirty="0">
                <a:cs typeface="Arial" panose="020B0604020202020204" pitchFamily="34" charset="0"/>
              </a:rPr>
              <a:t>● Beleidsplan belevings- en ontmoetingsweefsel</a:t>
            </a:r>
            <a:endParaRPr lang="nl-BE" dirty="0"/>
          </a:p>
        </p:txBody>
      </p:sp>
    </p:spTree>
    <p:extLst>
      <p:ext uri="{BB962C8B-B14F-4D97-AF65-F5344CB8AC3E}">
        <p14:creationId xmlns:p14="http://schemas.microsoft.com/office/powerpoint/2010/main" val="315114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16</a:t>
            </a:fld>
            <a:r>
              <a:rPr lang="nl-BE" dirty="0"/>
              <a:t> </a:t>
            </a:r>
            <a:r>
              <a:rPr lang="nl-BE" dirty="0">
                <a:cs typeface="Arial" panose="020B0604020202020204" pitchFamily="34" charset="0"/>
              </a:rPr>
              <a:t>● Beleidsplan belevings- en ontmoetingsweefsel</a:t>
            </a:r>
            <a:endParaRPr lang="nl-BE" dirty="0"/>
          </a:p>
        </p:txBody>
      </p:sp>
      <p:pic>
        <p:nvPicPr>
          <p:cNvPr id="9" name="Afbeelding 8" descr="Afbeelding met tekst, krant&#10;&#10;Automatisch gegenereerde beschrijving">
            <a:extLst>
              <a:ext uri="{FF2B5EF4-FFF2-40B4-BE49-F238E27FC236}">
                <a16:creationId xmlns:a16="http://schemas.microsoft.com/office/drawing/2014/main" id="{8E531D4D-8057-B2A7-F3CB-E39C234FE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 y="473805"/>
            <a:ext cx="10683240" cy="5044440"/>
          </a:xfrm>
          <a:prstGeom prst="rect">
            <a:avLst/>
          </a:prstGeom>
        </p:spPr>
      </p:pic>
    </p:spTree>
    <p:extLst>
      <p:ext uri="{BB962C8B-B14F-4D97-AF65-F5344CB8AC3E}">
        <p14:creationId xmlns:p14="http://schemas.microsoft.com/office/powerpoint/2010/main" val="429108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486906"/>
            <a:ext cx="9409454" cy="4570992"/>
          </a:xfrm>
        </p:spPr>
        <p:txBody>
          <a:bodyPr>
            <a:normAutofit/>
          </a:bodyPr>
          <a:lstStyle/>
          <a:p>
            <a:pPr defTabSz="914400"/>
            <a:r>
              <a:rPr lang="nl-BE" sz="2000" dirty="0"/>
              <a:t>Bouwstenen</a:t>
            </a:r>
          </a:p>
          <a:p>
            <a:pPr marL="495300" lvl="2" indent="-342900" defTabSz="914400">
              <a:spcBef>
                <a:spcPts val="2400"/>
              </a:spcBef>
              <a:spcAft>
                <a:spcPts val="1200"/>
              </a:spcAft>
              <a:buFont typeface="+mj-lt"/>
              <a:buAutoNum type="arabicParenR"/>
            </a:pPr>
            <a:r>
              <a:rPr lang="nl-BE" dirty="0"/>
              <a:t>Spreiding van plekken </a:t>
            </a:r>
            <a:r>
              <a:rPr lang="nl-BE" i="1" dirty="0"/>
              <a:t>(</a:t>
            </a:r>
            <a:r>
              <a:rPr lang="nl-BE" i="1" dirty="0" err="1"/>
              <a:t>cfr</a:t>
            </a:r>
            <a:r>
              <a:rPr lang="nl-BE" i="1" dirty="0"/>
              <a:t>. actieradius)</a:t>
            </a:r>
          </a:p>
          <a:p>
            <a:pPr marL="495300" lvl="2" indent="-342900" defTabSz="914400">
              <a:spcBef>
                <a:spcPts val="1200"/>
              </a:spcBef>
              <a:spcAft>
                <a:spcPts val="1200"/>
              </a:spcAft>
              <a:buFont typeface="+mj-lt"/>
              <a:buAutoNum type="arabicParenR"/>
            </a:pPr>
            <a:r>
              <a:rPr lang="nl-BE" dirty="0"/>
              <a:t>Spreiding van functies </a:t>
            </a:r>
            <a:r>
              <a:rPr lang="nl-BE" i="1" dirty="0"/>
              <a:t>(concretisering tijdens ontwerpproces)</a:t>
            </a:r>
          </a:p>
          <a:p>
            <a:pPr marL="476250" lvl="2" indent="-342900" defTabSz="914400">
              <a:spcBef>
                <a:spcPts val="1200"/>
              </a:spcBef>
              <a:spcAft>
                <a:spcPts val="1200"/>
              </a:spcAft>
              <a:buFont typeface="+mj-lt"/>
              <a:buAutoNum type="arabicParenR"/>
            </a:pPr>
            <a:r>
              <a:rPr lang="nl-BE" dirty="0"/>
              <a:t>Prioritering &gt;&gt;&gt; impactmeting (Gewicht – Budget – Afhankelijkheid – Timing - …)</a:t>
            </a:r>
          </a:p>
          <a:p>
            <a:pPr marL="361950" lvl="2" indent="-228600" defTabSz="914400">
              <a:spcBef>
                <a:spcPts val="1200"/>
              </a:spcBef>
              <a:spcAft>
                <a:spcPts val="1200"/>
              </a:spcAft>
            </a:pPr>
            <a:endParaRPr lang="nl-BE" dirty="0"/>
          </a:p>
          <a:p>
            <a:pPr marL="1330325" lvl="2" indent="0" defTabSz="914400">
              <a:spcBef>
                <a:spcPts val="2400"/>
              </a:spcBef>
              <a:spcAft>
                <a:spcPts val="2400"/>
              </a:spcAft>
              <a:buNone/>
            </a:pPr>
            <a:r>
              <a:rPr lang="nl-BE" b="1" i="1" dirty="0"/>
              <a:t>		Actieplan 2023-2025</a:t>
            </a:r>
          </a:p>
          <a:p>
            <a:pPr marL="1330325" lvl="2" indent="0" defTabSz="914400">
              <a:spcBef>
                <a:spcPts val="600"/>
              </a:spcBef>
              <a:spcAft>
                <a:spcPts val="600"/>
              </a:spcAft>
              <a:buNone/>
            </a:pPr>
            <a:r>
              <a:rPr lang="nl-BE" b="1" i="1" dirty="0"/>
              <a:t>		Actieplan MJP 2026-2031</a:t>
            </a:r>
          </a:p>
          <a:p>
            <a:pPr marL="361950" lvl="2" indent="-228600" defTabSz="914400">
              <a:spcBef>
                <a:spcPts val="1200"/>
              </a:spcBef>
              <a:spcAft>
                <a:spcPts val="1200"/>
              </a:spcAft>
            </a:pPr>
            <a:endParaRPr lang="nl-BE" dirty="0"/>
          </a:p>
          <a:p>
            <a:pPr marL="188550" lvl="2" indent="0">
              <a:spcBef>
                <a:spcPts val="1200"/>
              </a:spcBef>
              <a:buNone/>
            </a:pPr>
            <a:endParaRPr lang="nl-BE" dirty="0"/>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a:xfrm>
            <a:off x="1099457" y="800102"/>
            <a:ext cx="9606644" cy="868838"/>
          </a:xfrm>
        </p:spPr>
        <p:txBody>
          <a:bodyPr/>
          <a:lstStyle/>
          <a:p>
            <a:r>
              <a:rPr lang="nl-NL"/>
              <a:t>Ontwikkeling toekomstig gewenst weefsel</a:t>
            </a:r>
            <a:r>
              <a:rPr lang="nl-NL" sz="3600" i="1"/>
              <a:t>		</a:t>
            </a:r>
            <a:endParaRPr lang="nl-BE" sz="1800"/>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17</a:t>
            </a:fld>
            <a:r>
              <a:rPr lang="nl-BE" dirty="0"/>
              <a:t> </a:t>
            </a:r>
            <a:r>
              <a:rPr lang="nl-BE" dirty="0">
                <a:cs typeface="Arial" panose="020B0604020202020204" pitchFamily="34" charset="0"/>
              </a:rPr>
              <a:t>● Beleidsplan belevings- en ontmoetingsweefsel</a:t>
            </a:r>
            <a:endParaRPr lang="nl-BE" dirty="0"/>
          </a:p>
        </p:txBody>
      </p:sp>
      <p:sp>
        <p:nvSpPr>
          <p:cNvPr id="5" name="Pijl: rechts 4">
            <a:extLst>
              <a:ext uri="{FF2B5EF4-FFF2-40B4-BE49-F238E27FC236}">
                <a16:creationId xmlns:a16="http://schemas.microsoft.com/office/drawing/2014/main" id="{41454491-87F7-4804-A718-3F2EDBAA8020}"/>
              </a:ext>
            </a:extLst>
          </p:cNvPr>
          <p:cNvSpPr/>
          <p:nvPr/>
        </p:nvSpPr>
        <p:spPr>
          <a:xfrm>
            <a:off x="2049863" y="4401178"/>
            <a:ext cx="1416818" cy="251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Pijl: rechts 5">
            <a:extLst>
              <a:ext uri="{FF2B5EF4-FFF2-40B4-BE49-F238E27FC236}">
                <a16:creationId xmlns:a16="http://schemas.microsoft.com/office/drawing/2014/main" id="{8ACBB26C-2D68-EBCB-DD24-6714664A73BF}"/>
              </a:ext>
            </a:extLst>
          </p:cNvPr>
          <p:cNvSpPr/>
          <p:nvPr/>
        </p:nvSpPr>
        <p:spPr>
          <a:xfrm>
            <a:off x="2049863" y="4978329"/>
            <a:ext cx="1416818" cy="251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7663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33E22FA-1223-DDEC-54D7-85C9349DCABB}"/>
              </a:ext>
            </a:extLst>
          </p:cNvPr>
          <p:cNvSpPr>
            <a:spLocks noGrp="1"/>
          </p:cNvSpPr>
          <p:nvPr>
            <p:ph type="sldNum" sz="quarter" idx="4"/>
          </p:nvPr>
        </p:nvSpPr>
        <p:spPr/>
        <p:txBody>
          <a:bodyPr/>
          <a:lstStyle/>
          <a:p>
            <a:fld id="{7185688B-8D83-46AE-9FD5-0C0E29328F4B}" type="slidenum">
              <a:rPr lang="nl-BE" smtClean="0"/>
              <a:pPr/>
              <a:t>18</a:t>
            </a:fld>
            <a:r>
              <a:rPr lang="nl-BE" dirty="0"/>
              <a:t> </a:t>
            </a:r>
            <a:r>
              <a:rPr lang="nl-BE" dirty="0">
                <a:cs typeface="Arial" panose="020B0604020202020204" pitchFamily="34" charset="0"/>
              </a:rPr>
              <a:t>● Beleidsplan belevings- en ontmoetingsweefsel</a:t>
            </a:r>
            <a:endParaRPr lang="nl-BE" dirty="0"/>
          </a:p>
        </p:txBody>
      </p:sp>
      <p:pic>
        <p:nvPicPr>
          <p:cNvPr id="8" name="Afbeelding 7">
            <a:extLst>
              <a:ext uri="{FF2B5EF4-FFF2-40B4-BE49-F238E27FC236}">
                <a16:creationId xmlns:a16="http://schemas.microsoft.com/office/drawing/2014/main" id="{C9AA9FB8-E2DB-0404-7A17-C1E428423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92519"/>
            <a:ext cx="9342120" cy="5924027"/>
          </a:xfrm>
          <a:prstGeom prst="rect">
            <a:avLst/>
          </a:prstGeom>
          <a:ln w="12700">
            <a:solidFill>
              <a:schemeClr val="bg1"/>
            </a:solidFill>
          </a:ln>
        </p:spPr>
      </p:pic>
    </p:spTree>
    <p:extLst>
      <p:ext uri="{BB962C8B-B14F-4D97-AF65-F5344CB8AC3E}">
        <p14:creationId xmlns:p14="http://schemas.microsoft.com/office/powerpoint/2010/main" val="376847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747520"/>
            <a:ext cx="9409454" cy="4310378"/>
          </a:xfrm>
        </p:spPr>
        <p:txBody>
          <a:bodyPr>
            <a:normAutofit/>
          </a:bodyPr>
          <a:lstStyle/>
          <a:p>
            <a:pPr defTabSz="914400"/>
            <a:r>
              <a:rPr lang="nl-BE" sz="2000" dirty="0"/>
              <a:t>Voorafname</a:t>
            </a:r>
          </a:p>
          <a:p>
            <a:pPr marL="495300" lvl="2" indent="-342900" defTabSz="914400">
              <a:spcBef>
                <a:spcPts val="1800"/>
              </a:spcBef>
              <a:spcAft>
                <a:spcPts val="600"/>
              </a:spcAft>
              <a:buFont typeface="Wingdings" panose="05000000000000000000" pitchFamily="2" charset="2"/>
              <a:buChar char="Ø"/>
            </a:pPr>
            <a:r>
              <a:rPr lang="nl-BE" dirty="0"/>
              <a:t>Concreet actieplan ‘24-’25 wordt voorbereid door de strategische cel</a:t>
            </a:r>
          </a:p>
          <a:p>
            <a:pPr marL="495300" lvl="2" indent="-342900" defTabSz="914400">
              <a:spcBef>
                <a:spcPts val="600"/>
              </a:spcBef>
              <a:spcAft>
                <a:spcPts val="1200"/>
              </a:spcAft>
              <a:buFont typeface="Wingdings" panose="05000000000000000000" pitchFamily="2" charset="2"/>
              <a:buChar char="Ø"/>
            </a:pPr>
            <a:r>
              <a:rPr lang="nl-BE" dirty="0"/>
              <a:t>Vandaag: vooruitblik op mogelijk actieplan</a:t>
            </a:r>
          </a:p>
          <a:p>
            <a:pPr marL="152400" lvl="2" indent="0" defTabSz="914400">
              <a:spcBef>
                <a:spcPts val="2400"/>
              </a:spcBef>
              <a:spcAft>
                <a:spcPts val="1200"/>
              </a:spcAft>
              <a:buNone/>
            </a:pPr>
            <a:r>
              <a:rPr lang="nl-BE" dirty="0"/>
              <a:t>Onderscheid tussen </a:t>
            </a:r>
            <a:r>
              <a:rPr lang="nl-BE" b="1" dirty="0"/>
              <a:t>inrichtingsprojecten &amp; beleidsacties</a:t>
            </a:r>
            <a:endParaRPr lang="nl-BE" dirty="0"/>
          </a:p>
          <a:p>
            <a:pPr marL="1974850" lvl="2" indent="-285750" defTabSz="914400">
              <a:spcBef>
                <a:spcPts val="0"/>
              </a:spcBef>
              <a:spcAft>
                <a:spcPts val="600"/>
              </a:spcAft>
            </a:pPr>
            <a:r>
              <a:rPr lang="nl-BE" dirty="0" err="1"/>
              <a:t>Kindlint</a:t>
            </a:r>
            <a:r>
              <a:rPr lang="nl-BE" b="1" dirty="0">
                <a:solidFill>
                  <a:srgbClr val="FF0000"/>
                </a:solidFill>
              </a:rPr>
              <a:t>*</a:t>
            </a:r>
          </a:p>
          <a:p>
            <a:pPr marL="1974850" lvl="2" indent="-285750" defTabSz="914400">
              <a:spcBef>
                <a:spcPts val="0"/>
              </a:spcBef>
              <a:spcAft>
                <a:spcPts val="600"/>
              </a:spcAft>
              <a:buNone/>
            </a:pPr>
            <a:r>
              <a:rPr lang="nl-BE" dirty="0"/>
              <a:t>	&gt; uitbouw kwalitatief trage wegennetwerk</a:t>
            </a:r>
          </a:p>
          <a:p>
            <a:pPr marL="1974850" lvl="2" indent="-285750" defTabSz="914400">
              <a:spcBef>
                <a:spcPts val="0"/>
              </a:spcBef>
              <a:spcAft>
                <a:spcPts val="600"/>
              </a:spcAft>
              <a:buNone/>
            </a:pPr>
            <a:r>
              <a:rPr lang="nl-BE" dirty="0"/>
              <a:t>	&gt; ontwikkeling prikkelende passageplekken</a:t>
            </a:r>
          </a:p>
          <a:p>
            <a:pPr marL="1974850" lvl="2" indent="-285750" defTabSz="914400">
              <a:spcBef>
                <a:spcPts val="0"/>
              </a:spcBef>
              <a:spcAft>
                <a:spcPts val="600"/>
              </a:spcAft>
            </a:pPr>
            <a:r>
              <a:rPr lang="nl-BE" dirty="0"/>
              <a:t>Groene speelplaatsen</a:t>
            </a:r>
          </a:p>
          <a:p>
            <a:pPr marL="1974850" lvl="2" indent="-285750" defTabSz="914400">
              <a:spcBef>
                <a:spcPts val="0"/>
              </a:spcBef>
              <a:spcAft>
                <a:spcPts val="600"/>
              </a:spcAft>
            </a:pPr>
            <a:r>
              <a:rPr lang="nl-BE" dirty="0"/>
              <a:t>BOW x kunst in openbare ruimte</a:t>
            </a:r>
          </a:p>
          <a:p>
            <a:pPr marL="1974850" lvl="2" indent="-285750" defTabSz="914400">
              <a:spcBef>
                <a:spcPts val="0"/>
              </a:spcBef>
              <a:spcAft>
                <a:spcPts val="600"/>
              </a:spcAft>
            </a:pPr>
            <a:r>
              <a:rPr lang="nl-BE" dirty="0"/>
              <a:t>BOW x (onroerend) erfgoed</a:t>
            </a:r>
          </a:p>
          <a:p>
            <a:pPr marL="1974850" lvl="2" indent="-285750" defTabSz="914400">
              <a:spcBef>
                <a:spcPts val="0"/>
              </a:spcBef>
              <a:spcAft>
                <a:spcPts val="600"/>
              </a:spcAft>
            </a:pPr>
            <a:r>
              <a:rPr lang="nl-BE" dirty="0"/>
              <a:t>Visie speelbos</a:t>
            </a:r>
          </a:p>
          <a:p>
            <a:pPr marL="152400" lvl="2" indent="0" defTabSz="914400">
              <a:spcBef>
                <a:spcPts val="1200"/>
              </a:spcBef>
              <a:spcAft>
                <a:spcPts val="1200"/>
              </a:spcAft>
              <a:buNone/>
            </a:pPr>
            <a:endParaRPr lang="nl-BE" b="1" dirty="0"/>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a:xfrm>
            <a:off x="1099457" y="800102"/>
            <a:ext cx="9606644" cy="868838"/>
          </a:xfrm>
        </p:spPr>
        <p:txBody>
          <a:bodyPr/>
          <a:lstStyle/>
          <a:p>
            <a:r>
              <a:rPr lang="nl-NL" sz="3600"/>
              <a:t>Actieplan 2023 – 2025					</a:t>
            </a:r>
            <a:endParaRPr lang="nl-BE" sz="1800" i="1"/>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19</a:t>
            </a:fld>
            <a:r>
              <a:rPr lang="nl-BE" dirty="0"/>
              <a:t> </a:t>
            </a:r>
            <a:r>
              <a:rPr lang="nl-BE" dirty="0">
                <a:cs typeface="Arial" panose="020B0604020202020204" pitchFamily="34" charset="0"/>
              </a:rPr>
              <a:t>● Beleidsplan belevings- en ontmoetingsweefsel</a:t>
            </a:r>
            <a:endParaRPr lang="nl-BE" dirty="0"/>
          </a:p>
        </p:txBody>
      </p:sp>
    </p:spTree>
    <p:extLst>
      <p:ext uri="{BB962C8B-B14F-4D97-AF65-F5344CB8AC3E}">
        <p14:creationId xmlns:p14="http://schemas.microsoft.com/office/powerpoint/2010/main" val="294390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2244436"/>
            <a:ext cx="9409454" cy="3813462"/>
          </a:xfrm>
        </p:spPr>
        <p:txBody>
          <a:bodyPr>
            <a:normAutofit/>
          </a:bodyPr>
          <a:lstStyle/>
          <a:p>
            <a:pPr marL="0" lvl="2" indent="0" algn="ctr">
              <a:spcBef>
                <a:spcPts val="1200"/>
              </a:spcBef>
              <a:buNone/>
            </a:pPr>
            <a:r>
              <a:rPr lang="nl-BE" b="1" dirty="0"/>
              <a:t>Eén organisatiebrede visie op </a:t>
            </a:r>
          </a:p>
          <a:p>
            <a:pPr marL="0" lvl="2" indent="0" algn="ctr">
              <a:spcBef>
                <a:spcPts val="1200"/>
              </a:spcBef>
              <a:buNone/>
            </a:pPr>
            <a:r>
              <a:rPr lang="nl-BE" b="1" dirty="0"/>
              <a:t>de inrichting van vrijetijdsbeleving </a:t>
            </a:r>
          </a:p>
          <a:p>
            <a:pPr marL="0" lvl="2" indent="0" algn="ctr">
              <a:spcBef>
                <a:spcPts val="1200"/>
              </a:spcBef>
              <a:buNone/>
            </a:pPr>
            <a:r>
              <a:rPr lang="nl-BE" b="1" dirty="0"/>
              <a:t>in publieke (buiten)ruimte in Dilbeek.</a:t>
            </a:r>
          </a:p>
          <a:p>
            <a:pPr marL="285750" lvl="2" indent="-285750">
              <a:spcBef>
                <a:spcPts val="1200"/>
              </a:spcBef>
              <a:buFontTx/>
              <a:buChar char="-"/>
            </a:pPr>
            <a:endParaRPr lang="nl-BE" dirty="0"/>
          </a:p>
          <a:p>
            <a:pPr marL="0" lvl="2" indent="0" algn="ctr">
              <a:spcBef>
                <a:spcPts val="1200"/>
              </a:spcBef>
              <a:buNone/>
            </a:pPr>
            <a:r>
              <a:rPr lang="nl-BE" b="1" dirty="0">
                <a:sym typeface="Wingdings" panose="05000000000000000000" pitchFamily="2" charset="2"/>
              </a:rPr>
              <a:t> Beleidsplan belevings- en ontmoetingsweefsel in Dilbeek</a:t>
            </a:r>
            <a:endParaRPr lang="nl-BE" b="1" dirty="0"/>
          </a:p>
          <a:p>
            <a:pPr marL="0" lvl="2" indent="0">
              <a:spcBef>
                <a:spcPts val="1200"/>
              </a:spcBef>
              <a:buNone/>
            </a:pPr>
            <a:endParaRPr lang="nl-BE" dirty="0"/>
          </a:p>
          <a:p>
            <a:pPr marL="0" lvl="2" indent="0">
              <a:spcBef>
                <a:spcPts val="1200"/>
              </a:spcBef>
              <a:buNone/>
            </a:pPr>
            <a:endParaRPr lang="nl-BE" dirty="0"/>
          </a:p>
          <a:p>
            <a:pPr marL="0" lvl="2" indent="0">
              <a:spcBef>
                <a:spcPts val="1200"/>
              </a:spcBef>
              <a:buNone/>
            </a:pPr>
            <a:r>
              <a:rPr lang="nl-BE" i="1" dirty="0"/>
              <a:t>≠ concrete inrichting publieke ruimte</a:t>
            </a:r>
          </a:p>
          <a:p>
            <a:pPr marL="0" lvl="2" indent="0">
              <a:spcBef>
                <a:spcPts val="1200"/>
              </a:spcBef>
              <a:buNone/>
            </a:pPr>
            <a:r>
              <a:rPr lang="nl-BE" i="1" dirty="0"/>
              <a:t>≠ trage wegenplan, mobiliteitsplan, onderhoudsplan …</a:t>
            </a:r>
          </a:p>
          <a:p>
            <a:pPr marL="1724025" lvl="2" indent="0">
              <a:spcBef>
                <a:spcPts val="1200"/>
              </a:spcBef>
              <a:buNone/>
            </a:pPr>
            <a:endParaRPr lang="nl-BE" sz="1400" dirty="0"/>
          </a:p>
          <a:p>
            <a:pPr lvl="2">
              <a:spcBef>
                <a:spcPts val="1200"/>
              </a:spcBef>
            </a:pPr>
            <a:endParaRPr lang="nl-BE" dirty="0"/>
          </a:p>
          <a:p>
            <a:pPr marL="188550" lvl="2" indent="0">
              <a:spcBef>
                <a:spcPts val="1200"/>
              </a:spcBef>
              <a:buNone/>
            </a:pPr>
            <a:endParaRPr lang="nl-BE" dirty="0"/>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p:txBody>
          <a:bodyPr/>
          <a:lstStyle/>
          <a:p>
            <a:r>
              <a:rPr lang="nl-BE"/>
              <a:t>Doelstelling projectfiche</a:t>
            </a:r>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2</a:t>
            </a:fld>
            <a:r>
              <a:rPr lang="nl-BE" dirty="0"/>
              <a:t> </a:t>
            </a:r>
            <a:r>
              <a:rPr lang="nl-BE" dirty="0">
                <a:cs typeface="Arial" panose="020B0604020202020204" pitchFamily="34" charset="0"/>
              </a:rPr>
              <a:t>● Beleidsplan belevings- en ontmoetingsweefsel</a:t>
            </a:r>
            <a:endParaRPr lang="nl-BE" dirty="0"/>
          </a:p>
        </p:txBody>
      </p:sp>
    </p:spTree>
    <p:extLst>
      <p:ext uri="{BB962C8B-B14F-4D97-AF65-F5344CB8AC3E}">
        <p14:creationId xmlns:p14="http://schemas.microsoft.com/office/powerpoint/2010/main" val="398908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AA678F39-752E-4785-BD47-2AA1EA9B502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130" r="20130"/>
          <a:stretch/>
        </p:blipFill>
        <p:spPr>
          <a:xfrm>
            <a:off x="0" y="-7050"/>
            <a:ext cx="2743200" cy="6119999"/>
          </a:xfrm>
        </p:spPr>
      </p:pic>
      <p:sp>
        <p:nvSpPr>
          <p:cNvPr id="3" name="Titel 2">
            <a:extLst>
              <a:ext uri="{FF2B5EF4-FFF2-40B4-BE49-F238E27FC236}">
                <a16:creationId xmlns:a16="http://schemas.microsoft.com/office/drawing/2014/main" id="{B14BD5DB-8700-46A6-A8AD-6FAB966A777D}"/>
              </a:ext>
            </a:extLst>
          </p:cNvPr>
          <p:cNvSpPr>
            <a:spLocks noGrp="1"/>
          </p:cNvSpPr>
          <p:nvPr>
            <p:ph type="ctrTitle"/>
          </p:nvPr>
        </p:nvSpPr>
        <p:spPr>
          <a:xfrm>
            <a:off x="3581399" y="3080659"/>
            <a:ext cx="6927511" cy="1627820"/>
          </a:xfrm>
        </p:spPr>
        <p:txBody>
          <a:bodyPr>
            <a:normAutofit/>
          </a:bodyPr>
          <a:lstStyle/>
          <a:p>
            <a:pPr>
              <a:spcBef>
                <a:spcPts val="4200"/>
              </a:spcBef>
            </a:pPr>
            <a:r>
              <a:rPr lang="nl-NL"/>
              <a:t>Ruimtelijk kader</a:t>
            </a:r>
            <a:endParaRPr lang="nl-BE" sz="2000"/>
          </a:p>
        </p:txBody>
      </p:sp>
      <p:sp>
        <p:nvSpPr>
          <p:cNvPr id="7" name="Tijdelijke aanduiding voor dianummer 6">
            <a:extLst>
              <a:ext uri="{FF2B5EF4-FFF2-40B4-BE49-F238E27FC236}">
                <a16:creationId xmlns:a16="http://schemas.microsoft.com/office/drawing/2014/main" id="{4AEC9F85-23CE-4E33-BD86-9AC2E1D8A709}"/>
              </a:ext>
            </a:extLst>
          </p:cNvPr>
          <p:cNvSpPr>
            <a:spLocks noGrp="1"/>
          </p:cNvSpPr>
          <p:nvPr>
            <p:ph type="sldNum" sz="quarter" idx="4"/>
          </p:nvPr>
        </p:nvSpPr>
        <p:spPr/>
        <p:txBody>
          <a:bodyPr/>
          <a:lstStyle/>
          <a:p>
            <a:fld id="{7185688B-8D83-46AE-9FD5-0C0E29328F4B}" type="slidenum">
              <a:rPr lang="nl-BE" smtClean="0"/>
              <a:pPr/>
              <a:t>20</a:t>
            </a:fld>
            <a:r>
              <a:rPr lang="nl-BE" dirty="0"/>
              <a:t> </a:t>
            </a:r>
            <a:r>
              <a:rPr lang="nl-BE" dirty="0">
                <a:cs typeface="Arial" panose="020B0604020202020204" pitchFamily="34" charset="0"/>
              </a:rPr>
              <a:t>● Beleidsplan belevings- en ontmoetingsweefsel</a:t>
            </a:r>
            <a:endParaRPr lang="nl-BE" dirty="0"/>
          </a:p>
        </p:txBody>
      </p:sp>
      <p:sp>
        <p:nvSpPr>
          <p:cNvPr id="8" name="Rechthoek 7">
            <a:extLst>
              <a:ext uri="{FF2B5EF4-FFF2-40B4-BE49-F238E27FC236}">
                <a16:creationId xmlns:a16="http://schemas.microsoft.com/office/drawing/2014/main" id="{D3DDB05A-7123-4EF2-B86D-A6408C688585}"/>
              </a:ext>
            </a:extLst>
          </p:cNvPr>
          <p:cNvSpPr/>
          <p:nvPr/>
        </p:nvSpPr>
        <p:spPr>
          <a:xfrm>
            <a:off x="0" y="3052950"/>
            <a:ext cx="276227" cy="3805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a:extLst>
              <a:ext uri="{FF2B5EF4-FFF2-40B4-BE49-F238E27FC236}">
                <a16:creationId xmlns:a16="http://schemas.microsoft.com/office/drawing/2014/main" id="{4A4A6AC1-6DE4-68FC-4761-F2DC0021ECED}"/>
              </a:ext>
            </a:extLst>
          </p:cNvPr>
          <p:cNvSpPr txBox="1"/>
          <p:nvPr/>
        </p:nvSpPr>
        <p:spPr>
          <a:xfrm>
            <a:off x="276227" y="5835950"/>
            <a:ext cx="2255958" cy="276999"/>
          </a:xfrm>
          <a:prstGeom prst="rect">
            <a:avLst/>
          </a:prstGeom>
          <a:noFill/>
        </p:spPr>
        <p:txBody>
          <a:bodyPr wrap="square" rtlCol="0">
            <a:spAutoFit/>
          </a:bodyPr>
          <a:lstStyle/>
          <a:p>
            <a:r>
              <a:rPr lang="nl-NL" sz="1200"/>
              <a:t>Stadscentrum Aalst</a:t>
            </a:r>
            <a:endParaRPr lang="nl-BE" sz="1200"/>
          </a:p>
        </p:txBody>
      </p:sp>
    </p:spTree>
    <p:extLst>
      <p:ext uri="{BB962C8B-B14F-4D97-AF65-F5344CB8AC3E}">
        <p14:creationId xmlns:p14="http://schemas.microsoft.com/office/powerpoint/2010/main" val="374166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C20AC80-7235-D071-237E-73D15E6589F9}"/>
              </a:ext>
            </a:extLst>
          </p:cNvPr>
          <p:cNvSpPr>
            <a:spLocks noGrp="1"/>
          </p:cNvSpPr>
          <p:nvPr>
            <p:ph type="sldNum" sz="quarter" idx="4"/>
          </p:nvPr>
        </p:nvSpPr>
        <p:spPr/>
        <p:txBody>
          <a:bodyPr/>
          <a:lstStyle/>
          <a:p>
            <a:fld id="{7185688B-8D83-46AE-9FD5-0C0E29328F4B}" type="slidenum">
              <a:rPr lang="nl-BE" smtClean="0"/>
              <a:pPr/>
              <a:t>21</a:t>
            </a:fld>
            <a:r>
              <a:rPr lang="nl-BE" dirty="0"/>
              <a:t> </a:t>
            </a:r>
            <a:r>
              <a:rPr lang="nl-BE" dirty="0">
                <a:cs typeface="Arial" panose="020B0604020202020204" pitchFamily="34" charset="0"/>
              </a:rPr>
              <a:t>● Beleidsplan belevings- en ontmoetingsweefsel</a:t>
            </a:r>
            <a:endParaRPr lang="nl-BE" dirty="0"/>
          </a:p>
        </p:txBody>
      </p:sp>
      <p:pic>
        <p:nvPicPr>
          <p:cNvPr id="7" name="Tijdelijke aanduiding voor afbeelding 6">
            <a:extLst>
              <a:ext uri="{FF2B5EF4-FFF2-40B4-BE49-F238E27FC236}">
                <a16:creationId xmlns:a16="http://schemas.microsoft.com/office/drawing/2014/main" id="{E72B320D-E578-B8C2-9850-1D9594CDA83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0618" b="10618"/>
          <a:stretch/>
        </p:blipFill>
        <p:spPr/>
      </p:pic>
      <p:sp>
        <p:nvSpPr>
          <p:cNvPr id="5" name="Titel 4">
            <a:extLst>
              <a:ext uri="{FF2B5EF4-FFF2-40B4-BE49-F238E27FC236}">
                <a16:creationId xmlns:a16="http://schemas.microsoft.com/office/drawing/2014/main" id="{956AC0E2-BB3C-CD33-9AFE-0F3B09252882}"/>
              </a:ext>
            </a:extLst>
          </p:cNvPr>
          <p:cNvSpPr>
            <a:spLocks noGrp="1"/>
          </p:cNvSpPr>
          <p:nvPr>
            <p:ph type="title"/>
          </p:nvPr>
        </p:nvSpPr>
        <p:spPr/>
        <p:txBody>
          <a:bodyPr/>
          <a:lstStyle/>
          <a:p>
            <a:r>
              <a:rPr lang="nl-NL"/>
              <a:t>1. Coördinatie</a:t>
            </a:r>
            <a:endParaRPr lang="nl-BE"/>
          </a:p>
        </p:txBody>
      </p:sp>
      <p:sp>
        <p:nvSpPr>
          <p:cNvPr id="3" name="Tekstvak 2">
            <a:extLst>
              <a:ext uri="{FF2B5EF4-FFF2-40B4-BE49-F238E27FC236}">
                <a16:creationId xmlns:a16="http://schemas.microsoft.com/office/drawing/2014/main" id="{2BCF34D2-A0C5-3946-4358-18F4C0865116}"/>
              </a:ext>
            </a:extLst>
          </p:cNvPr>
          <p:cNvSpPr txBox="1"/>
          <p:nvPr/>
        </p:nvSpPr>
        <p:spPr>
          <a:xfrm>
            <a:off x="6204755" y="5745515"/>
            <a:ext cx="2255958" cy="276999"/>
          </a:xfrm>
          <a:prstGeom prst="rect">
            <a:avLst/>
          </a:prstGeom>
          <a:noFill/>
        </p:spPr>
        <p:txBody>
          <a:bodyPr wrap="square" rtlCol="0">
            <a:spAutoFit/>
          </a:bodyPr>
          <a:lstStyle/>
          <a:p>
            <a:r>
              <a:rPr lang="nl-NL" sz="1200"/>
              <a:t>Belevingsstraat Ninove</a:t>
            </a:r>
            <a:endParaRPr lang="nl-BE" sz="1200"/>
          </a:p>
        </p:txBody>
      </p:sp>
    </p:spTree>
    <p:extLst>
      <p:ext uri="{BB962C8B-B14F-4D97-AF65-F5344CB8AC3E}">
        <p14:creationId xmlns:p14="http://schemas.microsoft.com/office/powerpoint/2010/main" val="512567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486906"/>
            <a:ext cx="9409454" cy="4570992"/>
          </a:xfrm>
        </p:spPr>
        <p:txBody>
          <a:bodyPr>
            <a:normAutofit/>
          </a:bodyPr>
          <a:lstStyle/>
          <a:p>
            <a:pPr lvl="2">
              <a:spcBef>
                <a:spcPts val="1200"/>
              </a:spcBef>
              <a:spcAft>
                <a:spcPts val="1200"/>
              </a:spcAft>
            </a:pPr>
            <a:endParaRPr lang="nl-BE"/>
          </a:p>
          <a:p>
            <a:pPr marL="188550" lvl="2" indent="0">
              <a:spcBef>
                <a:spcPts val="0"/>
              </a:spcBef>
              <a:spcAft>
                <a:spcPts val="600"/>
              </a:spcAft>
              <a:buNone/>
            </a:pPr>
            <a:r>
              <a:rPr lang="nl-BE"/>
              <a:t>	</a:t>
            </a:r>
            <a:endParaRPr lang="nl-BE" sz="1400"/>
          </a:p>
          <a:p>
            <a:pPr lvl="2">
              <a:spcBef>
                <a:spcPts val="1200"/>
              </a:spcBef>
            </a:pPr>
            <a:endParaRPr lang="nl-BE"/>
          </a:p>
          <a:p>
            <a:pPr marL="188550" lvl="2" indent="0">
              <a:spcBef>
                <a:spcPts val="1200"/>
              </a:spcBef>
              <a:buNone/>
            </a:pPr>
            <a:endParaRPr lang="nl-BE"/>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a:xfrm>
            <a:off x="1099456" y="800102"/>
            <a:ext cx="9670711" cy="868838"/>
          </a:xfrm>
        </p:spPr>
        <p:txBody>
          <a:bodyPr/>
          <a:lstStyle/>
          <a:p>
            <a:r>
              <a:rPr lang="nl-BE" dirty="0"/>
              <a:t>Coördinatie						</a:t>
            </a:r>
            <a:endParaRPr lang="nl-BE" sz="1800" dirty="0"/>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22</a:t>
            </a:fld>
            <a:r>
              <a:rPr lang="nl-BE" dirty="0"/>
              <a:t> </a:t>
            </a:r>
            <a:r>
              <a:rPr lang="nl-BE" dirty="0">
                <a:cs typeface="Arial" panose="020B0604020202020204" pitchFamily="34" charset="0"/>
              </a:rPr>
              <a:t>● Beleidsplan belevings- en ontmoetingsweefsel</a:t>
            </a:r>
            <a:endParaRPr lang="nl-BE" dirty="0"/>
          </a:p>
        </p:txBody>
      </p:sp>
      <p:pic>
        <p:nvPicPr>
          <p:cNvPr id="7" name="Afbeelding 6">
            <a:extLst>
              <a:ext uri="{FF2B5EF4-FFF2-40B4-BE49-F238E27FC236}">
                <a16:creationId xmlns:a16="http://schemas.microsoft.com/office/drawing/2014/main" id="{34638210-CEA8-330D-28FC-342A3ACF7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965" y="1795277"/>
            <a:ext cx="2006910" cy="2006910"/>
          </a:xfrm>
          <a:prstGeom prst="rect">
            <a:avLst/>
          </a:prstGeom>
        </p:spPr>
      </p:pic>
      <p:pic>
        <p:nvPicPr>
          <p:cNvPr id="9" name="Afbeelding 8">
            <a:extLst>
              <a:ext uri="{FF2B5EF4-FFF2-40B4-BE49-F238E27FC236}">
                <a16:creationId xmlns:a16="http://schemas.microsoft.com/office/drawing/2014/main" id="{43424B1A-7883-DCAD-5250-CABA4CE48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7869" y="1576324"/>
            <a:ext cx="1113994" cy="1113994"/>
          </a:xfrm>
          <a:prstGeom prst="rect">
            <a:avLst/>
          </a:prstGeom>
        </p:spPr>
      </p:pic>
      <p:pic>
        <p:nvPicPr>
          <p:cNvPr id="13" name="Afbeelding 12">
            <a:extLst>
              <a:ext uri="{FF2B5EF4-FFF2-40B4-BE49-F238E27FC236}">
                <a16:creationId xmlns:a16="http://schemas.microsoft.com/office/drawing/2014/main" id="{02FD2A27-C350-57BA-E4C3-D75A0A09B8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01" y="2453128"/>
            <a:ext cx="1188963" cy="1188963"/>
          </a:xfrm>
          <a:prstGeom prst="rect">
            <a:avLst/>
          </a:prstGeom>
        </p:spPr>
      </p:pic>
      <p:pic>
        <p:nvPicPr>
          <p:cNvPr id="15" name="Afbeelding 14">
            <a:extLst>
              <a:ext uri="{FF2B5EF4-FFF2-40B4-BE49-F238E27FC236}">
                <a16:creationId xmlns:a16="http://schemas.microsoft.com/office/drawing/2014/main" id="{F07491B1-1B7F-EF0E-EBD6-64B30B4711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5499" y="3565207"/>
            <a:ext cx="1193838" cy="1193838"/>
          </a:xfrm>
          <a:prstGeom prst="rect">
            <a:avLst/>
          </a:prstGeom>
        </p:spPr>
      </p:pic>
      <p:sp>
        <p:nvSpPr>
          <p:cNvPr id="16" name="Tekstvak 15">
            <a:extLst>
              <a:ext uri="{FF2B5EF4-FFF2-40B4-BE49-F238E27FC236}">
                <a16:creationId xmlns:a16="http://schemas.microsoft.com/office/drawing/2014/main" id="{E5EEF7B9-D18B-9A39-6D50-D274F3A3B974}"/>
              </a:ext>
            </a:extLst>
          </p:cNvPr>
          <p:cNvSpPr txBox="1"/>
          <p:nvPr/>
        </p:nvSpPr>
        <p:spPr>
          <a:xfrm>
            <a:off x="4637228" y="3580436"/>
            <a:ext cx="2434796" cy="923330"/>
          </a:xfrm>
          <a:prstGeom prst="rect">
            <a:avLst/>
          </a:prstGeom>
          <a:noFill/>
        </p:spPr>
        <p:txBody>
          <a:bodyPr wrap="square" rtlCol="0">
            <a:spAutoFit/>
          </a:bodyPr>
          <a:lstStyle/>
          <a:p>
            <a:pPr algn="ctr"/>
            <a:r>
              <a:rPr lang="nl-NL" b="1">
                <a:solidFill>
                  <a:schemeClr val="tx2"/>
                </a:solidFill>
              </a:rPr>
              <a:t>Strategische cel </a:t>
            </a:r>
          </a:p>
          <a:p>
            <a:pPr algn="ctr"/>
            <a:r>
              <a:rPr lang="nl-NL" b="1">
                <a:solidFill>
                  <a:schemeClr val="tx2"/>
                </a:solidFill>
              </a:rPr>
              <a:t>Belevings- en </a:t>
            </a:r>
          </a:p>
          <a:p>
            <a:pPr algn="ctr"/>
            <a:r>
              <a:rPr lang="nl-NL" b="1">
                <a:solidFill>
                  <a:schemeClr val="tx2"/>
                </a:solidFill>
              </a:rPr>
              <a:t>ontmoetingsweefsel</a:t>
            </a:r>
            <a:endParaRPr lang="nl-BE" b="1">
              <a:solidFill>
                <a:schemeClr val="tx2"/>
              </a:solidFill>
            </a:endParaRPr>
          </a:p>
        </p:txBody>
      </p:sp>
      <p:sp>
        <p:nvSpPr>
          <p:cNvPr id="18" name="Tekstvak 17">
            <a:extLst>
              <a:ext uri="{FF2B5EF4-FFF2-40B4-BE49-F238E27FC236}">
                <a16:creationId xmlns:a16="http://schemas.microsoft.com/office/drawing/2014/main" id="{B39225EF-0E5F-2740-7A2D-BD17CE9C8CFB}"/>
              </a:ext>
            </a:extLst>
          </p:cNvPr>
          <p:cNvSpPr txBox="1"/>
          <p:nvPr/>
        </p:nvSpPr>
        <p:spPr>
          <a:xfrm>
            <a:off x="8657747" y="2798732"/>
            <a:ext cx="2434796" cy="369332"/>
          </a:xfrm>
          <a:prstGeom prst="rect">
            <a:avLst/>
          </a:prstGeom>
          <a:noFill/>
        </p:spPr>
        <p:txBody>
          <a:bodyPr wrap="square" rtlCol="0">
            <a:spAutoFit/>
          </a:bodyPr>
          <a:lstStyle/>
          <a:p>
            <a:pPr algn="ctr"/>
            <a:r>
              <a:rPr lang="nl-NL" b="1">
                <a:solidFill>
                  <a:schemeClr val="tx2"/>
                </a:solidFill>
              </a:rPr>
              <a:t>Projectteams</a:t>
            </a:r>
          </a:p>
        </p:txBody>
      </p:sp>
      <p:sp>
        <p:nvSpPr>
          <p:cNvPr id="20" name="Tekstvak 19">
            <a:extLst>
              <a:ext uri="{FF2B5EF4-FFF2-40B4-BE49-F238E27FC236}">
                <a16:creationId xmlns:a16="http://schemas.microsoft.com/office/drawing/2014/main" id="{F0226C59-431A-74C6-CD18-721DF137CC0B}"/>
              </a:ext>
            </a:extLst>
          </p:cNvPr>
          <p:cNvSpPr txBox="1"/>
          <p:nvPr/>
        </p:nvSpPr>
        <p:spPr>
          <a:xfrm>
            <a:off x="407525" y="3772402"/>
            <a:ext cx="2434796" cy="646331"/>
          </a:xfrm>
          <a:prstGeom prst="rect">
            <a:avLst/>
          </a:prstGeom>
          <a:noFill/>
        </p:spPr>
        <p:txBody>
          <a:bodyPr wrap="square" rtlCol="0">
            <a:spAutoFit/>
          </a:bodyPr>
          <a:lstStyle/>
          <a:p>
            <a:pPr algn="ctr"/>
            <a:r>
              <a:rPr lang="nl-NL" b="1">
                <a:solidFill>
                  <a:schemeClr val="tx2"/>
                </a:solidFill>
              </a:rPr>
              <a:t>CBS – MT – stroomteams – </a:t>
            </a:r>
            <a:r>
              <a:rPr lang="nl-NL" b="1" err="1">
                <a:solidFill>
                  <a:schemeClr val="tx2"/>
                </a:solidFill>
              </a:rPr>
              <a:t>paco</a:t>
            </a:r>
            <a:r>
              <a:rPr lang="nl-NL" b="1">
                <a:solidFill>
                  <a:schemeClr val="tx2"/>
                </a:solidFill>
              </a:rPr>
              <a:t> </a:t>
            </a:r>
          </a:p>
        </p:txBody>
      </p:sp>
      <p:pic>
        <p:nvPicPr>
          <p:cNvPr id="22" name="Afbeelding 21">
            <a:extLst>
              <a:ext uri="{FF2B5EF4-FFF2-40B4-BE49-F238E27FC236}">
                <a16:creationId xmlns:a16="http://schemas.microsoft.com/office/drawing/2014/main" id="{6F9AD523-2465-46B3-0F9A-E5F43B7612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flipH="1">
            <a:off x="2827851" y="2782708"/>
            <a:ext cx="868839" cy="1110550"/>
          </a:xfrm>
          <a:prstGeom prst="rect">
            <a:avLst/>
          </a:prstGeom>
        </p:spPr>
      </p:pic>
      <p:pic>
        <p:nvPicPr>
          <p:cNvPr id="5" name="Afbeelding 4">
            <a:extLst>
              <a:ext uri="{FF2B5EF4-FFF2-40B4-BE49-F238E27FC236}">
                <a16:creationId xmlns:a16="http://schemas.microsoft.com/office/drawing/2014/main" id="{5041338D-2C79-3D05-3CC3-1F711F92E8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688571" flipH="1">
            <a:off x="7747349" y="3792048"/>
            <a:ext cx="868839" cy="1110550"/>
          </a:xfrm>
          <a:prstGeom prst="rect">
            <a:avLst/>
          </a:prstGeom>
        </p:spPr>
      </p:pic>
      <p:pic>
        <p:nvPicPr>
          <p:cNvPr id="6" name="Afbeelding 5">
            <a:extLst>
              <a:ext uri="{FF2B5EF4-FFF2-40B4-BE49-F238E27FC236}">
                <a16:creationId xmlns:a16="http://schemas.microsoft.com/office/drawing/2014/main" id="{2FEE9DB3-D4AC-624B-1D89-3335F83BB3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688380" flipH="1">
            <a:off x="7734994" y="2475779"/>
            <a:ext cx="868839" cy="1110550"/>
          </a:xfrm>
          <a:prstGeom prst="rect">
            <a:avLst/>
          </a:prstGeom>
        </p:spPr>
      </p:pic>
      <p:sp>
        <p:nvSpPr>
          <p:cNvPr id="8" name="Tekstvak 7">
            <a:extLst>
              <a:ext uri="{FF2B5EF4-FFF2-40B4-BE49-F238E27FC236}">
                <a16:creationId xmlns:a16="http://schemas.microsoft.com/office/drawing/2014/main" id="{8C7F6EA7-A8CE-B444-6D30-1A756DC5BE5B}"/>
              </a:ext>
            </a:extLst>
          </p:cNvPr>
          <p:cNvSpPr txBox="1"/>
          <p:nvPr/>
        </p:nvSpPr>
        <p:spPr>
          <a:xfrm>
            <a:off x="8715020" y="4810985"/>
            <a:ext cx="2434796" cy="369332"/>
          </a:xfrm>
          <a:prstGeom prst="rect">
            <a:avLst/>
          </a:prstGeom>
          <a:noFill/>
        </p:spPr>
        <p:txBody>
          <a:bodyPr wrap="square" rtlCol="0">
            <a:spAutoFit/>
          </a:bodyPr>
          <a:lstStyle/>
          <a:p>
            <a:pPr algn="ctr"/>
            <a:r>
              <a:rPr lang="nl-NL" b="1">
                <a:solidFill>
                  <a:schemeClr val="tx2"/>
                </a:solidFill>
              </a:rPr>
              <a:t>Focusgroep VT - WZ</a:t>
            </a:r>
          </a:p>
        </p:txBody>
      </p:sp>
    </p:spTree>
    <p:extLst>
      <p:ext uri="{BB962C8B-B14F-4D97-AF65-F5344CB8AC3E}">
        <p14:creationId xmlns:p14="http://schemas.microsoft.com/office/powerpoint/2010/main" val="126961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C20AC80-7235-D071-237E-73D15E6589F9}"/>
              </a:ext>
            </a:extLst>
          </p:cNvPr>
          <p:cNvSpPr>
            <a:spLocks noGrp="1"/>
          </p:cNvSpPr>
          <p:nvPr>
            <p:ph type="sldNum" sz="quarter" idx="4"/>
          </p:nvPr>
        </p:nvSpPr>
        <p:spPr/>
        <p:txBody>
          <a:bodyPr/>
          <a:lstStyle/>
          <a:p>
            <a:fld id="{7185688B-8D83-46AE-9FD5-0C0E29328F4B}" type="slidenum">
              <a:rPr lang="nl-BE" smtClean="0"/>
              <a:pPr/>
              <a:t>23</a:t>
            </a:fld>
            <a:r>
              <a:rPr lang="nl-BE" dirty="0"/>
              <a:t> </a:t>
            </a:r>
            <a:r>
              <a:rPr lang="nl-BE" dirty="0">
                <a:cs typeface="Arial" panose="020B0604020202020204" pitchFamily="34" charset="0"/>
              </a:rPr>
              <a:t>● Beleidsplan belevings- en ontmoetingsweefsel</a:t>
            </a:r>
            <a:endParaRPr lang="nl-BE" dirty="0"/>
          </a:p>
        </p:txBody>
      </p:sp>
      <p:pic>
        <p:nvPicPr>
          <p:cNvPr id="7" name="Tijdelijke aanduiding voor afbeelding 6">
            <a:extLst>
              <a:ext uri="{FF2B5EF4-FFF2-40B4-BE49-F238E27FC236}">
                <a16:creationId xmlns:a16="http://schemas.microsoft.com/office/drawing/2014/main" id="{E72B320D-E578-B8C2-9850-1D9594CDA83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1297" r="11297"/>
          <a:stretch/>
        </p:blipFill>
        <p:spPr/>
      </p:pic>
      <p:sp>
        <p:nvSpPr>
          <p:cNvPr id="5" name="Titel 4">
            <a:extLst>
              <a:ext uri="{FF2B5EF4-FFF2-40B4-BE49-F238E27FC236}">
                <a16:creationId xmlns:a16="http://schemas.microsoft.com/office/drawing/2014/main" id="{956AC0E2-BB3C-CD33-9AFE-0F3B09252882}"/>
              </a:ext>
            </a:extLst>
          </p:cNvPr>
          <p:cNvSpPr>
            <a:spLocks noGrp="1"/>
          </p:cNvSpPr>
          <p:nvPr>
            <p:ph type="title"/>
          </p:nvPr>
        </p:nvSpPr>
        <p:spPr/>
        <p:txBody>
          <a:bodyPr/>
          <a:lstStyle/>
          <a:p>
            <a:r>
              <a:rPr lang="nl-NL"/>
              <a:t>2. </a:t>
            </a:r>
            <a:r>
              <a:rPr lang="nl-NL" err="1"/>
              <a:t>Workflows</a:t>
            </a:r>
            <a:endParaRPr lang="nl-BE"/>
          </a:p>
        </p:txBody>
      </p:sp>
      <p:sp>
        <p:nvSpPr>
          <p:cNvPr id="3" name="Tekstvak 2">
            <a:extLst>
              <a:ext uri="{FF2B5EF4-FFF2-40B4-BE49-F238E27FC236}">
                <a16:creationId xmlns:a16="http://schemas.microsoft.com/office/drawing/2014/main" id="{47653F30-AC69-8BAE-BD87-2156EE602ED5}"/>
              </a:ext>
            </a:extLst>
          </p:cNvPr>
          <p:cNvSpPr txBox="1"/>
          <p:nvPr/>
        </p:nvSpPr>
        <p:spPr>
          <a:xfrm>
            <a:off x="6106798" y="5833106"/>
            <a:ext cx="2255958" cy="276999"/>
          </a:xfrm>
          <a:prstGeom prst="rect">
            <a:avLst/>
          </a:prstGeom>
          <a:noFill/>
        </p:spPr>
        <p:txBody>
          <a:bodyPr wrap="square" rtlCol="0">
            <a:spAutoFit/>
          </a:bodyPr>
          <a:lstStyle/>
          <a:p>
            <a:r>
              <a:rPr lang="nl-NL" sz="1200"/>
              <a:t>Ontwerp terrein Bosstraat</a:t>
            </a:r>
            <a:endParaRPr lang="nl-BE" sz="1200"/>
          </a:p>
        </p:txBody>
      </p:sp>
    </p:spTree>
    <p:extLst>
      <p:ext uri="{BB962C8B-B14F-4D97-AF65-F5344CB8AC3E}">
        <p14:creationId xmlns:p14="http://schemas.microsoft.com/office/powerpoint/2010/main" val="1241462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8FEE34C-7BD1-C648-284E-AC861CC7042D}"/>
              </a:ext>
            </a:extLst>
          </p:cNvPr>
          <p:cNvSpPr>
            <a:spLocks noGrp="1"/>
          </p:cNvSpPr>
          <p:nvPr>
            <p:ph type="sldNum" sz="quarter" idx="4"/>
          </p:nvPr>
        </p:nvSpPr>
        <p:spPr/>
        <p:txBody>
          <a:bodyPr/>
          <a:lstStyle/>
          <a:p>
            <a:fld id="{7185688B-8D83-46AE-9FD5-0C0E29328F4B}" type="slidenum">
              <a:rPr lang="nl-BE" smtClean="0"/>
              <a:pPr/>
              <a:t>24</a:t>
            </a:fld>
            <a:r>
              <a:rPr lang="nl-BE" dirty="0"/>
              <a:t> </a:t>
            </a:r>
            <a:r>
              <a:rPr lang="nl-BE" dirty="0">
                <a:cs typeface="Arial" panose="020B0604020202020204" pitchFamily="34" charset="0"/>
              </a:rPr>
              <a:t>● Beleidsplan belevings- en ontmoetingsweefsel</a:t>
            </a:r>
            <a:endParaRPr lang="nl-BE" dirty="0"/>
          </a:p>
        </p:txBody>
      </p:sp>
      <p:sp>
        <p:nvSpPr>
          <p:cNvPr id="3" name="Tijdelijke aanduiding voor tekst 2">
            <a:extLst>
              <a:ext uri="{FF2B5EF4-FFF2-40B4-BE49-F238E27FC236}">
                <a16:creationId xmlns:a16="http://schemas.microsoft.com/office/drawing/2014/main" id="{3898792B-66A3-CBA0-1AF0-A76DB0D14B4A}"/>
              </a:ext>
            </a:extLst>
          </p:cNvPr>
          <p:cNvSpPr>
            <a:spLocks noGrp="1"/>
          </p:cNvSpPr>
          <p:nvPr>
            <p:ph type="body" sz="quarter" idx="10"/>
          </p:nvPr>
        </p:nvSpPr>
        <p:spPr>
          <a:xfrm>
            <a:off x="4746171" y="857956"/>
            <a:ext cx="5470273" cy="5199942"/>
          </a:xfrm>
        </p:spPr>
        <p:txBody>
          <a:bodyPr>
            <a:normAutofit/>
          </a:bodyPr>
          <a:lstStyle/>
          <a:p>
            <a:pPr algn="just">
              <a:lnSpc>
                <a:spcPct val="115000"/>
              </a:lnSpc>
            </a:pPr>
            <a:r>
              <a:rPr lang="nl-NL"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Opportuniteit of ad hoc-vraag?</a:t>
            </a:r>
          </a:p>
          <a:p>
            <a:pPr algn="just">
              <a:lnSpc>
                <a:spcPct val="115000"/>
              </a:lnSpc>
              <a:spcBef>
                <a:spcPts val="600"/>
              </a:spcBef>
              <a:spcAft>
                <a:spcPts val="600"/>
              </a:spcAft>
            </a:pPr>
            <a:r>
              <a:rPr lang="nl-NL"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0" dirty="0">
                <a:solidFill>
                  <a:schemeClr val="tx2"/>
                </a:solidFill>
                <a:latin typeface="Calibri" panose="020F0502020204030204" pitchFamily="34" charset="0"/>
                <a:ea typeface="Calibri" panose="020F0502020204030204" pitchFamily="34" charset="0"/>
                <a:cs typeface="Times New Roman" panose="02020603050405020304" pitchFamily="18" charset="0"/>
              </a:rPr>
              <a:t>--&gt; Checklist </a:t>
            </a:r>
          </a:p>
          <a:p>
            <a:pPr algn="just">
              <a:lnSpc>
                <a:spcPct val="115000"/>
              </a:lnSpc>
              <a:spcBef>
                <a:spcPts val="600"/>
              </a:spcBef>
              <a:spcAft>
                <a:spcPts val="600"/>
              </a:spcAft>
            </a:pPr>
            <a:r>
              <a:rPr lang="nl-NL" sz="2000" dirty="0">
                <a:solidFill>
                  <a:schemeClr val="tx2"/>
                </a:solidFill>
                <a:latin typeface="Calibri" panose="020F0502020204030204" pitchFamily="34" charset="0"/>
                <a:cs typeface="Times New Roman" panose="02020603050405020304" pitchFamily="18" charset="0"/>
              </a:rPr>
              <a:t>Opmaak nieuw actieplan?</a:t>
            </a:r>
          </a:p>
          <a:p>
            <a:pPr algn="just">
              <a:lnSpc>
                <a:spcPct val="115000"/>
              </a:lnSpc>
              <a:spcBef>
                <a:spcPts val="600"/>
              </a:spcBef>
              <a:spcAft>
                <a:spcPts val="800"/>
              </a:spcAft>
            </a:pPr>
            <a:r>
              <a:rPr lang="nl-NL" sz="1800" b="0" dirty="0">
                <a:solidFill>
                  <a:schemeClr val="tx2"/>
                </a:solidFill>
                <a:latin typeface="Calibri" panose="020F0502020204030204" pitchFamily="34" charset="0"/>
                <a:ea typeface="Calibri" panose="020F0502020204030204" pitchFamily="34" charset="0"/>
                <a:cs typeface="Times New Roman" panose="02020603050405020304" pitchFamily="18" charset="0"/>
              </a:rPr>
              <a:t>	---&gt; Workflow</a:t>
            </a:r>
            <a:endParaRPr lang="nl-BE"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lvl="2" indent="0">
              <a:spcBef>
                <a:spcPts val="2400"/>
              </a:spcBef>
              <a:buNone/>
            </a:pPr>
            <a:r>
              <a:rPr lang="nl-BE" sz="2000" b="1" dirty="0">
                <a:solidFill>
                  <a:schemeClr val="tx2"/>
                </a:solidFill>
                <a:latin typeface="Calibri" panose="020F0502020204030204" pitchFamily="34" charset="0"/>
                <a:cs typeface="Times New Roman" panose="02020603050405020304" pitchFamily="18" charset="0"/>
              </a:rPr>
              <a:t>Inspiratielijst BOW</a:t>
            </a:r>
          </a:p>
          <a:p>
            <a:pPr marL="0" lvl="2" indent="0">
              <a:spcBef>
                <a:spcPts val="600"/>
              </a:spcBef>
              <a:buNone/>
            </a:pPr>
            <a:r>
              <a:rPr lang="nl-BE" sz="2000" b="1" dirty="0">
                <a:solidFill>
                  <a:schemeClr val="tx2"/>
                </a:solidFill>
                <a:latin typeface="Calibri" panose="020F0502020204030204" pitchFamily="34" charset="0"/>
                <a:cs typeface="Times New Roman" panose="02020603050405020304" pitchFamily="18" charset="0"/>
              </a:rPr>
              <a:t>	</a:t>
            </a:r>
            <a:r>
              <a:rPr lang="nl-BE" dirty="0">
                <a:solidFill>
                  <a:schemeClr val="tx2"/>
                </a:solidFill>
                <a:latin typeface="Calibri" panose="020F0502020204030204" pitchFamily="34" charset="0"/>
                <a:cs typeface="Times New Roman" panose="02020603050405020304" pitchFamily="18" charset="0"/>
              </a:rPr>
              <a:t>---&gt; Ideeënlijst ter inspiratie voor opstart 			nieuwe acties en projecten</a:t>
            </a:r>
          </a:p>
          <a:p>
            <a:pPr marL="0" lvl="2" indent="0">
              <a:spcBef>
                <a:spcPts val="1800"/>
              </a:spcBef>
              <a:buNone/>
            </a:pPr>
            <a:r>
              <a:rPr lang="nl-BE" sz="2000" b="1" dirty="0">
                <a:solidFill>
                  <a:schemeClr val="tx2"/>
                </a:solidFill>
                <a:latin typeface="Calibri" panose="020F0502020204030204" pitchFamily="34" charset="0"/>
                <a:cs typeface="Times New Roman" panose="02020603050405020304" pitchFamily="18" charset="0"/>
              </a:rPr>
              <a:t>Ontwerpproces</a:t>
            </a:r>
          </a:p>
          <a:p>
            <a:pPr marL="0" lvl="2" indent="0">
              <a:spcBef>
                <a:spcPts val="3000"/>
              </a:spcBef>
              <a:buNone/>
            </a:pPr>
            <a:r>
              <a:rPr lang="nl-BE" sz="2000" b="1" dirty="0">
                <a:solidFill>
                  <a:schemeClr val="tx2"/>
                </a:solidFill>
                <a:latin typeface="Calibri" panose="020F0502020204030204" pitchFamily="34" charset="0"/>
                <a:cs typeface="Times New Roman" panose="02020603050405020304" pitchFamily="18" charset="0"/>
              </a:rPr>
              <a:t>Participatie</a:t>
            </a:r>
          </a:p>
          <a:p>
            <a:pPr marL="0" lvl="2" indent="0">
              <a:spcBef>
                <a:spcPts val="3000"/>
              </a:spcBef>
              <a:buNone/>
            </a:pPr>
            <a:r>
              <a:rPr lang="nl-BE" sz="2000" b="1" dirty="0">
                <a:solidFill>
                  <a:schemeClr val="tx2"/>
                </a:solidFill>
                <a:latin typeface="Calibri" panose="020F0502020204030204" pitchFamily="34" charset="0"/>
                <a:cs typeface="Times New Roman" panose="02020603050405020304" pitchFamily="18" charset="0"/>
              </a:rPr>
              <a:t>Communicatie</a:t>
            </a:r>
          </a:p>
          <a:p>
            <a:pPr marL="0" lvl="2" indent="0">
              <a:spcBef>
                <a:spcPts val="600"/>
              </a:spcBef>
              <a:buNone/>
            </a:pPr>
            <a:endParaRPr lang="nl-BE" dirty="0">
              <a:solidFill>
                <a:schemeClr val="tx2"/>
              </a:solidFill>
              <a:latin typeface="Calibri" panose="020F0502020204030204" pitchFamily="34" charset="0"/>
              <a:cs typeface="Times New Roman" panose="02020603050405020304" pitchFamily="18" charset="0"/>
            </a:endParaRPr>
          </a:p>
          <a:p>
            <a:pPr algn="just">
              <a:lnSpc>
                <a:spcPct val="107000"/>
              </a:lnSpc>
              <a:spcAft>
                <a:spcPts val="800"/>
              </a:spcAft>
            </a:pPr>
            <a:endParaRPr lang="nl-NL" sz="1800" b="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pic>
        <p:nvPicPr>
          <p:cNvPr id="7" name="Tijdelijke aanduiding voor afbeelding 6" descr="Afbeelding met tekst, whiteboard&#10;&#10;Automatisch gegenereerde beschrijving">
            <a:extLst>
              <a:ext uri="{FF2B5EF4-FFF2-40B4-BE49-F238E27FC236}">
                <a16:creationId xmlns:a16="http://schemas.microsoft.com/office/drawing/2014/main" id="{570D3A0D-430D-AE45-9C09-F59A787B811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1769" r="11769"/>
          <a:stretch>
            <a:fillRect/>
          </a:stretch>
        </p:blipFill>
        <p:spPr/>
      </p:pic>
    </p:spTree>
    <p:extLst>
      <p:ext uri="{BB962C8B-B14F-4D97-AF65-F5344CB8AC3E}">
        <p14:creationId xmlns:p14="http://schemas.microsoft.com/office/powerpoint/2010/main" val="398197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6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668939"/>
            <a:ext cx="9409454" cy="3893325"/>
          </a:xfrm>
        </p:spPr>
        <p:txBody>
          <a:bodyPr>
            <a:normAutofit/>
          </a:bodyPr>
          <a:lstStyle/>
          <a:p>
            <a:pPr lvl="2">
              <a:spcBef>
                <a:spcPts val="3000"/>
              </a:spcBef>
              <a:buFont typeface="Wingdings" panose="05000000000000000000" pitchFamily="2" charset="2"/>
              <a:buChar char="v"/>
            </a:pPr>
            <a:r>
              <a:rPr lang="nl-BE" sz="2000" b="1" dirty="0"/>
              <a:t> Beleidskader</a:t>
            </a:r>
          </a:p>
          <a:p>
            <a:pPr marL="1268413" lvl="2" indent="-285750">
              <a:spcBef>
                <a:spcPts val="600"/>
              </a:spcBef>
              <a:buFontTx/>
              <a:buChar char="-"/>
            </a:pPr>
            <a:r>
              <a:rPr lang="nl-BE" dirty="0"/>
              <a:t>Visie</a:t>
            </a:r>
          </a:p>
          <a:p>
            <a:pPr marL="1268413" lvl="2" indent="-285750">
              <a:spcBef>
                <a:spcPts val="600"/>
              </a:spcBef>
              <a:buFontTx/>
              <a:buChar char="-"/>
            </a:pPr>
            <a:r>
              <a:rPr lang="nl-BE" dirty="0"/>
              <a:t>Inrichtingsprincipes</a:t>
            </a:r>
          </a:p>
          <a:p>
            <a:pPr lvl="2">
              <a:spcBef>
                <a:spcPts val="1800"/>
              </a:spcBef>
              <a:buFont typeface="Wingdings" panose="05000000000000000000" pitchFamily="2" charset="2"/>
              <a:buChar char="v"/>
            </a:pPr>
            <a:r>
              <a:rPr lang="nl-BE" b="1" dirty="0"/>
              <a:t> </a:t>
            </a:r>
            <a:r>
              <a:rPr lang="nl-BE" sz="2000" b="1" dirty="0"/>
              <a:t>Uitvoeringskader</a:t>
            </a:r>
          </a:p>
          <a:p>
            <a:pPr marL="1165225" lvl="2">
              <a:spcBef>
                <a:spcPts val="600"/>
              </a:spcBef>
              <a:buFontTx/>
              <a:buChar char="-"/>
            </a:pPr>
            <a:r>
              <a:rPr lang="nl-BE" dirty="0"/>
              <a:t>Inventarisatie huidige structuur</a:t>
            </a:r>
          </a:p>
          <a:p>
            <a:pPr marL="1165225" lvl="2">
              <a:spcBef>
                <a:spcPts val="600"/>
              </a:spcBef>
              <a:buFontTx/>
              <a:buChar char="-"/>
            </a:pPr>
            <a:r>
              <a:rPr lang="nl-BE" dirty="0"/>
              <a:t>Terreinbezoeken</a:t>
            </a:r>
          </a:p>
          <a:p>
            <a:pPr lvl="2">
              <a:spcBef>
                <a:spcPts val="1800"/>
              </a:spcBef>
              <a:buFont typeface="Wingdings" panose="05000000000000000000" pitchFamily="2" charset="2"/>
              <a:buChar char="v"/>
            </a:pPr>
            <a:r>
              <a:rPr lang="nl-BE" sz="2000" b="1" dirty="0"/>
              <a:t> Ruimtelijk kader</a:t>
            </a:r>
          </a:p>
          <a:p>
            <a:pPr marL="1165225" lvl="2">
              <a:spcBef>
                <a:spcPts val="600"/>
              </a:spcBef>
              <a:buFontTx/>
              <a:buChar char="-"/>
            </a:pPr>
            <a:r>
              <a:rPr lang="nl-BE" dirty="0"/>
              <a:t>Planningsproces (coördinatie)</a:t>
            </a:r>
          </a:p>
          <a:p>
            <a:pPr marL="1165225" lvl="2">
              <a:spcBef>
                <a:spcPts val="600"/>
              </a:spcBef>
              <a:buFontTx/>
              <a:buChar char="-"/>
            </a:pPr>
            <a:r>
              <a:rPr lang="nl-BE" dirty="0"/>
              <a:t>Prioritering &gt; actieplan 2023-2025</a:t>
            </a:r>
          </a:p>
          <a:p>
            <a:pPr marL="1724025" lvl="2" indent="0">
              <a:spcBef>
                <a:spcPts val="1200"/>
              </a:spcBef>
              <a:buNone/>
            </a:pPr>
            <a:endParaRPr lang="nl-BE" sz="1400" dirty="0"/>
          </a:p>
          <a:p>
            <a:pPr lvl="2">
              <a:spcBef>
                <a:spcPts val="1200"/>
              </a:spcBef>
            </a:pPr>
            <a:endParaRPr lang="nl-BE" dirty="0"/>
          </a:p>
          <a:p>
            <a:pPr marL="188550" lvl="2" indent="0">
              <a:spcBef>
                <a:spcPts val="1200"/>
              </a:spcBef>
              <a:buNone/>
            </a:pPr>
            <a:endParaRPr lang="nl-BE" dirty="0"/>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p:txBody>
          <a:bodyPr/>
          <a:lstStyle/>
          <a:p>
            <a:r>
              <a:rPr lang="nl-BE"/>
              <a:t>Beleidsplan publieke ruimte</a:t>
            </a:r>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3</a:t>
            </a:fld>
            <a:r>
              <a:rPr lang="nl-BE" dirty="0"/>
              <a:t> </a:t>
            </a:r>
            <a:r>
              <a:rPr lang="nl-BE" dirty="0">
                <a:cs typeface="Arial" panose="020B0604020202020204" pitchFamily="34" charset="0"/>
              </a:rPr>
              <a:t>● Beleidsplan belevings- en ontmoetingsweefsel</a:t>
            </a:r>
            <a:endParaRPr lang="nl-BE" dirty="0"/>
          </a:p>
        </p:txBody>
      </p:sp>
    </p:spTree>
    <p:extLst>
      <p:ext uri="{BB962C8B-B14F-4D97-AF65-F5344CB8AC3E}">
        <p14:creationId xmlns:p14="http://schemas.microsoft.com/office/powerpoint/2010/main" val="421696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AA678F39-752E-4785-BD47-2AA1EA9B502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877" r="19877"/>
          <a:stretch/>
        </p:blipFill>
        <p:spPr>
          <a:xfrm>
            <a:off x="0" y="-7050"/>
            <a:ext cx="2743200" cy="6119999"/>
          </a:xfrm>
        </p:spPr>
      </p:pic>
      <p:sp>
        <p:nvSpPr>
          <p:cNvPr id="3" name="Titel 2">
            <a:extLst>
              <a:ext uri="{FF2B5EF4-FFF2-40B4-BE49-F238E27FC236}">
                <a16:creationId xmlns:a16="http://schemas.microsoft.com/office/drawing/2014/main" id="{B14BD5DB-8700-46A6-A8AD-6FAB966A777D}"/>
              </a:ext>
            </a:extLst>
          </p:cNvPr>
          <p:cNvSpPr>
            <a:spLocks noGrp="1"/>
          </p:cNvSpPr>
          <p:nvPr>
            <p:ph type="ctrTitle"/>
          </p:nvPr>
        </p:nvSpPr>
        <p:spPr>
          <a:xfrm>
            <a:off x="3581399" y="3080659"/>
            <a:ext cx="6927511" cy="1627820"/>
          </a:xfrm>
        </p:spPr>
        <p:txBody>
          <a:bodyPr>
            <a:normAutofit/>
          </a:bodyPr>
          <a:lstStyle/>
          <a:p>
            <a:pPr>
              <a:spcBef>
                <a:spcPts val="4200"/>
              </a:spcBef>
            </a:pPr>
            <a:r>
              <a:rPr lang="nl-NL"/>
              <a:t>Beleidskader</a:t>
            </a:r>
            <a:br>
              <a:rPr lang="nl-BE"/>
            </a:br>
            <a:endParaRPr lang="nl-BE" sz="2000"/>
          </a:p>
        </p:txBody>
      </p:sp>
      <p:sp>
        <p:nvSpPr>
          <p:cNvPr id="7" name="Tijdelijke aanduiding voor dianummer 6">
            <a:extLst>
              <a:ext uri="{FF2B5EF4-FFF2-40B4-BE49-F238E27FC236}">
                <a16:creationId xmlns:a16="http://schemas.microsoft.com/office/drawing/2014/main" id="{4AEC9F85-23CE-4E33-BD86-9AC2E1D8A709}"/>
              </a:ext>
            </a:extLst>
          </p:cNvPr>
          <p:cNvSpPr>
            <a:spLocks noGrp="1"/>
          </p:cNvSpPr>
          <p:nvPr>
            <p:ph type="sldNum" sz="quarter" idx="4"/>
          </p:nvPr>
        </p:nvSpPr>
        <p:spPr/>
        <p:txBody>
          <a:bodyPr/>
          <a:lstStyle/>
          <a:p>
            <a:fld id="{7185688B-8D83-46AE-9FD5-0C0E29328F4B}" type="slidenum">
              <a:rPr lang="nl-BE" smtClean="0"/>
              <a:pPr/>
              <a:t>4</a:t>
            </a:fld>
            <a:r>
              <a:rPr lang="nl-BE" dirty="0"/>
              <a:t> </a:t>
            </a:r>
            <a:r>
              <a:rPr lang="nl-BE" dirty="0">
                <a:cs typeface="Arial" panose="020B0604020202020204" pitchFamily="34" charset="0"/>
              </a:rPr>
              <a:t>● Beleidsplan belevings- en ontmoetingsweefsel</a:t>
            </a:r>
            <a:endParaRPr lang="nl-BE" dirty="0"/>
          </a:p>
        </p:txBody>
      </p:sp>
      <p:sp>
        <p:nvSpPr>
          <p:cNvPr id="8" name="Rechthoek 7">
            <a:extLst>
              <a:ext uri="{FF2B5EF4-FFF2-40B4-BE49-F238E27FC236}">
                <a16:creationId xmlns:a16="http://schemas.microsoft.com/office/drawing/2014/main" id="{D3DDB05A-7123-4EF2-B86D-A6408C688585}"/>
              </a:ext>
            </a:extLst>
          </p:cNvPr>
          <p:cNvSpPr/>
          <p:nvPr/>
        </p:nvSpPr>
        <p:spPr>
          <a:xfrm>
            <a:off x="0" y="3052950"/>
            <a:ext cx="276227" cy="3805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a:extLst>
              <a:ext uri="{FF2B5EF4-FFF2-40B4-BE49-F238E27FC236}">
                <a16:creationId xmlns:a16="http://schemas.microsoft.com/office/drawing/2014/main" id="{4E44069E-8A84-36A4-0601-D8F6DE154DAF}"/>
              </a:ext>
            </a:extLst>
          </p:cNvPr>
          <p:cNvSpPr txBox="1"/>
          <p:nvPr/>
        </p:nvSpPr>
        <p:spPr>
          <a:xfrm>
            <a:off x="276227" y="5835950"/>
            <a:ext cx="2255958" cy="276999"/>
          </a:xfrm>
          <a:prstGeom prst="rect">
            <a:avLst/>
          </a:prstGeom>
          <a:noFill/>
        </p:spPr>
        <p:txBody>
          <a:bodyPr wrap="square" rtlCol="0">
            <a:spAutoFit/>
          </a:bodyPr>
          <a:lstStyle/>
          <a:p>
            <a:r>
              <a:rPr lang="nl-NL" sz="1200"/>
              <a:t>Speelplein Nieuwenbos</a:t>
            </a:r>
            <a:endParaRPr lang="nl-BE" sz="1200"/>
          </a:p>
        </p:txBody>
      </p:sp>
    </p:spTree>
    <p:extLst>
      <p:ext uri="{BB962C8B-B14F-4D97-AF65-F5344CB8AC3E}">
        <p14:creationId xmlns:p14="http://schemas.microsoft.com/office/powerpoint/2010/main" val="184455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EA1B38B-E3D6-2349-7210-7D1D2A07E1BF}"/>
              </a:ext>
            </a:extLst>
          </p:cNvPr>
          <p:cNvSpPr>
            <a:spLocks noGrp="1"/>
          </p:cNvSpPr>
          <p:nvPr>
            <p:ph type="sldNum" sz="quarter" idx="4"/>
          </p:nvPr>
        </p:nvSpPr>
        <p:spPr/>
        <p:txBody>
          <a:bodyPr/>
          <a:lstStyle/>
          <a:p>
            <a:fld id="{7185688B-8D83-46AE-9FD5-0C0E29328F4B}" type="slidenum">
              <a:rPr lang="nl-BE" smtClean="0"/>
              <a:pPr/>
              <a:t>5</a:t>
            </a:fld>
            <a:r>
              <a:rPr lang="nl-BE" dirty="0"/>
              <a:t> </a:t>
            </a:r>
            <a:r>
              <a:rPr lang="nl-BE" dirty="0">
                <a:cs typeface="Arial" panose="020B0604020202020204" pitchFamily="34" charset="0"/>
              </a:rPr>
              <a:t>● Beleidsplan belevings- en ontmoetingsweefsel</a:t>
            </a:r>
            <a:endParaRPr lang="nl-BE" dirty="0"/>
          </a:p>
        </p:txBody>
      </p:sp>
      <p:sp>
        <p:nvSpPr>
          <p:cNvPr id="3" name="Tijdelijke aanduiding voor tekst 2">
            <a:extLst>
              <a:ext uri="{FF2B5EF4-FFF2-40B4-BE49-F238E27FC236}">
                <a16:creationId xmlns:a16="http://schemas.microsoft.com/office/drawing/2014/main" id="{E5A49588-EFDD-A38D-6C2E-EA2A47E64722}"/>
              </a:ext>
            </a:extLst>
          </p:cNvPr>
          <p:cNvSpPr>
            <a:spLocks noGrp="1"/>
          </p:cNvSpPr>
          <p:nvPr>
            <p:ph type="body" sz="quarter" idx="10"/>
          </p:nvPr>
        </p:nvSpPr>
        <p:spPr/>
        <p:txBody>
          <a:bodyPr/>
          <a:lstStyle/>
          <a:p>
            <a:r>
              <a:rPr lang="nl-NL" sz="2000"/>
              <a:t>Publieke ruimte</a:t>
            </a:r>
          </a:p>
          <a:p>
            <a:r>
              <a:rPr lang="nl-NL" sz="1800" b="0"/>
              <a:t>= netwerk (lagen) + toegankelijkheid + inrichting i.f.v.de burger</a:t>
            </a:r>
          </a:p>
          <a:p>
            <a:pPr>
              <a:spcBef>
                <a:spcPts val="2400"/>
              </a:spcBef>
            </a:pPr>
            <a:r>
              <a:rPr lang="nl-NL" sz="2000"/>
              <a:t>Belevings- en ontmoetingsweefsel in Dilbeek</a:t>
            </a:r>
          </a:p>
          <a:p>
            <a:pPr marL="342900" indent="-342900">
              <a:buFont typeface="Wingdings" panose="05000000000000000000" pitchFamily="2" charset="2"/>
              <a:buChar char="§"/>
            </a:pPr>
            <a:r>
              <a:rPr lang="nl-BE" sz="1800" b="0" err="1"/>
              <a:t>Speelweefseldenken</a:t>
            </a:r>
            <a:endParaRPr lang="nl-BE" sz="1800" b="0"/>
          </a:p>
          <a:p>
            <a:pPr marL="342900" indent="-342900">
              <a:buFont typeface="Wingdings" panose="05000000000000000000" pitchFamily="2" charset="2"/>
              <a:buChar char="§"/>
            </a:pPr>
            <a:r>
              <a:rPr lang="nl-BE" sz="1800" b="0"/>
              <a:t>Nood aan geïntegreerde aanpak</a:t>
            </a:r>
          </a:p>
          <a:p>
            <a:pPr marL="342900" indent="-342900">
              <a:buFont typeface="Wingdings" panose="05000000000000000000" pitchFamily="2" charset="2"/>
              <a:buChar char="§"/>
            </a:pPr>
            <a:r>
              <a:rPr lang="nl-BE" sz="1800" b="0"/>
              <a:t>Kindvriendelijke blik als vertrekpunt</a:t>
            </a:r>
          </a:p>
          <a:p>
            <a:pPr marL="342900" indent="-342900">
              <a:buFont typeface="Wingdings" panose="05000000000000000000" pitchFamily="2" charset="2"/>
              <a:buChar char="§"/>
            </a:pPr>
            <a:r>
              <a:rPr lang="nl-BE" sz="1800" b="0"/>
              <a:t>Kwalitatieve, aantrekkelijke en veilige publieke ruimte</a:t>
            </a:r>
          </a:p>
          <a:p>
            <a:pPr marL="342900" indent="-342900">
              <a:buFont typeface="Wingdings" panose="05000000000000000000" pitchFamily="2" charset="2"/>
              <a:buChar char="§"/>
            </a:pPr>
            <a:endParaRPr lang="nl-BE" sz="1800" b="0"/>
          </a:p>
          <a:p>
            <a:pPr marL="342900" indent="-342900">
              <a:buFont typeface="Wingdings" panose="05000000000000000000" pitchFamily="2" charset="2"/>
              <a:buChar char="§"/>
            </a:pPr>
            <a:endParaRPr lang="nl-BE" sz="1800" b="0"/>
          </a:p>
        </p:txBody>
      </p:sp>
      <p:sp>
        <p:nvSpPr>
          <p:cNvPr id="4" name="Titel 3">
            <a:extLst>
              <a:ext uri="{FF2B5EF4-FFF2-40B4-BE49-F238E27FC236}">
                <a16:creationId xmlns:a16="http://schemas.microsoft.com/office/drawing/2014/main" id="{0ED3DF67-DF48-E48B-4089-997A79F1BCF9}"/>
              </a:ext>
            </a:extLst>
          </p:cNvPr>
          <p:cNvSpPr>
            <a:spLocks noGrp="1"/>
          </p:cNvSpPr>
          <p:nvPr>
            <p:ph type="ctrTitle"/>
          </p:nvPr>
        </p:nvSpPr>
        <p:spPr/>
        <p:txBody>
          <a:bodyPr/>
          <a:lstStyle/>
          <a:p>
            <a:r>
              <a:rPr lang="nl-NL"/>
              <a:t>Publieke ruimte</a:t>
            </a:r>
            <a:endParaRPr lang="nl-BE"/>
          </a:p>
        </p:txBody>
      </p:sp>
      <p:pic>
        <p:nvPicPr>
          <p:cNvPr id="5" name="Picture 4" descr="speelweefsel">
            <a:extLst>
              <a:ext uri="{FF2B5EF4-FFF2-40B4-BE49-F238E27FC236}">
                <a16:creationId xmlns:a16="http://schemas.microsoft.com/office/drawing/2014/main" id="{C370327A-CCD1-5660-3409-ECFBC2FEF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2460" y="1781495"/>
            <a:ext cx="3017676" cy="3017676"/>
          </a:xfrm>
          <a:prstGeom prst="rect">
            <a:avLst/>
          </a:prstGeom>
          <a:noFill/>
          <a:ln w="9525">
            <a:solidFill>
              <a:srgbClr val="BE0027"/>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8034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AA12394-962F-56D8-A1E5-8FCE3D92885B}"/>
              </a:ext>
            </a:extLst>
          </p:cNvPr>
          <p:cNvSpPr>
            <a:spLocks noGrp="1"/>
          </p:cNvSpPr>
          <p:nvPr>
            <p:ph type="sldNum" sz="quarter" idx="4"/>
          </p:nvPr>
        </p:nvSpPr>
        <p:spPr/>
        <p:txBody>
          <a:bodyPr/>
          <a:lstStyle/>
          <a:p>
            <a:fld id="{7185688B-8D83-46AE-9FD5-0C0E29328F4B}" type="slidenum">
              <a:rPr lang="nl-BE" smtClean="0"/>
              <a:pPr/>
              <a:t>6</a:t>
            </a:fld>
            <a:r>
              <a:rPr lang="nl-BE" dirty="0"/>
              <a:t> </a:t>
            </a:r>
            <a:r>
              <a:rPr lang="nl-BE" dirty="0">
                <a:cs typeface="Arial" panose="020B0604020202020204" pitchFamily="34" charset="0"/>
              </a:rPr>
              <a:t>● Beleidsplan belevings- en ontmoetingsweefsel</a:t>
            </a:r>
            <a:endParaRPr lang="nl-BE" dirty="0"/>
          </a:p>
        </p:txBody>
      </p:sp>
      <p:sp>
        <p:nvSpPr>
          <p:cNvPr id="3" name="Tijdelijke aanduiding voor tekst 2">
            <a:extLst>
              <a:ext uri="{FF2B5EF4-FFF2-40B4-BE49-F238E27FC236}">
                <a16:creationId xmlns:a16="http://schemas.microsoft.com/office/drawing/2014/main" id="{B4A9E30A-A5C0-B344-329F-20949C04A754}"/>
              </a:ext>
            </a:extLst>
          </p:cNvPr>
          <p:cNvSpPr>
            <a:spLocks noGrp="1"/>
          </p:cNvSpPr>
          <p:nvPr>
            <p:ph type="body" sz="quarter" idx="10"/>
          </p:nvPr>
        </p:nvSpPr>
        <p:spPr>
          <a:xfrm>
            <a:off x="1467672" y="1443990"/>
            <a:ext cx="5697403" cy="4537708"/>
          </a:xfrm>
        </p:spPr>
        <p:txBody>
          <a:bodyPr>
            <a:normAutofit/>
          </a:bodyPr>
          <a:lstStyle/>
          <a:p>
            <a:endParaRPr lang="nl-BE" sz="1800" b="0" dirty="0"/>
          </a:p>
          <a:p>
            <a:endParaRPr lang="nl-BE" sz="1800" b="0" dirty="0"/>
          </a:p>
          <a:p>
            <a:endParaRPr lang="nl-BE" sz="1800" b="0" dirty="0"/>
          </a:p>
          <a:p>
            <a:pPr>
              <a:spcBef>
                <a:spcPts val="1800"/>
              </a:spcBef>
            </a:pPr>
            <a:r>
              <a:rPr lang="nl-BE" sz="1800" b="0" dirty="0"/>
              <a:t>Niveau 1: </a:t>
            </a:r>
            <a:r>
              <a:rPr lang="nl-BE" sz="1800" b="0" u="sng" dirty="0"/>
              <a:t>prioritaire functies </a:t>
            </a:r>
            <a:r>
              <a:rPr lang="nl-BE" sz="1800" b="0" dirty="0"/>
              <a:t>staan centraal</a:t>
            </a:r>
          </a:p>
          <a:p>
            <a:pPr>
              <a:spcBef>
                <a:spcPts val="1800"/>
              </a:spcBef>
            </a:pPr>
            <a:r>
              <a:rPr lang="nl-BE" sz="1800" b="0" dirty="0"/>
              <a:t>Niveau 2: </a:t>
            </a:r>
            <a:r>
              <a:rPr lang="nl-BE" sz="1800" b="0" u="sng" dirty="0"/>
              <a:t>beleidslijnen</a:t>
            </a:r>
            <a:r>
              <a:rPr lang="nl-BE" sz="1800" b="0" dirty="0"/>
              <a:t> geven richting</a:t>
            </a:r>
          </a:p>
          <a:p>
            <a:pPr>
              <a:spcBef>
                <a:spcPts val="1800"/>
              </a:spcBef>
            </a:pPr>
            <a:r>
              <a:rPr lang="nl-BE" sz="1800" b="0" dirty="0"/>
              <a:t>Niveau 3: </a:t>
            </a:r>
            <a:r>
              <a:rPr lang="nl-BE" sz="1800" b="0" u="sng" dirty="0"/>
              <a:t>inrichtingsprincipes</a:t>
            </a:r>
            <a:r>
              <a:rPr lang="nl-BE" sz="1800" b="0" dirty="0"/>
              <a:t> voor concrete inrichting</a:t>
            </a:r>
          </a:p>
          <a:p>
            <a:endParaRPr lang="nl-BE" sz="1800" b="0" dirty="0"/>
          </a:p>
          <a:p>
            <a:endParaRPr lang="nl-BE" sz="1800" b="0" dirty="0"/>
          </a:p>
          <a:p>
            <a:endParaRPr lang="nl-BE" sz="1800" b="0" dirty="0"/>
          </a:p>
          <a:p>
            <a:endParaRPr lang="nl-BE" sz="1800" b="0" dirty="0"/>
          </a:p>
          <a:p>
            <a:endParaRPr lang="nl-BE" sz="1800" b="0" dirty="0"/>
          </a:p>
          <a:p>
            <a:endParaRPr lang="nl-BE" sz="1800" b="0" dirty="0"/>
          </a:p>
        </p:txBody>
      </p:sp>
      <p:sp>
        <p:nvSpPr>
          <p:cNvPr id="4" name="Titel 3">
            <a:extLst>
              <a:ext uri="{FF2B5EF4-FFF2-40B4-BE49-F238E27FC236}">
                <a16:creationId xmlns:a16="http://schemas.microsoft.com/office/drawing/2014/main" id="{D304A0D8-FC20-6697-198B-175859F0D622}"/>
              </a:ext>
            </a:extLst>
          </p:cNvPr>
          <p:cNvSpPr>
            <a:spLocks noGrp="1"/>
          </p:cNvSpPr>
          <p:nvPr>
            <p:ph type="ctrTitle"/>
          </p:nvPr>
        </p:nvSpPr>
        <p:spPr/>
        <p:txBody>
          <a:bodyPr>
            <a:normAutofit/>
          </a:bodyPr>
          <a:lstStyle/>
          <a:p>
            <a:r>
              <a:rPr lang="nl-NL"/>
              <a:t>Opbouw beleidskader		      		</a:t>
            </a:r>
            <a:endParaRPr lang="nl-BE" sz="1600"/>
          </a:p>
        </p:txBody>
      </p:sp>
      <p:pic>
        <p:nvPicPr>
          <p:cNvPr id="9" name="Afbeelding 8">
            <a:extLst>
              <a:ext uri="{FF2B5EF4-FFF2-40B4-BE49-F238E27FC236}">
                <a16:creationId xmlns:a16="http://schemas.microsoft.com/office/drawing/2014/main" id="{B231CCE6-3DBA-DD53-443C-E0E25873A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899" y="2121090"/>
            <a:ext cx="1863557" cy="1863557"/>
          </a:xfrm>
          <a:prstGeom prst="rect">
            <a:avLst/>
          </a:prstGeom>
        </p:spPr>
      </p:pic>
      <p:sp>
        <p:nvSpPr>
          <p:cNvPr id="5" name="Tijdelijke aanduiding voor tekst 2">
            <a:extLst>
              <a:ext uri="{FF2B5EF4-FFF2-40B4-BE49-F238E27FC236}">
                <a16:creationId xmlns:a16="http://schemas.microsoft.com/office/drawing/2014/main" id="{46D1665D-BF3E-3DF9-A46A-02CFB9604002}"/>
              </a:ext>
            </a:extLst>
          </p:cNvPr>
          <p:cNvSpPr txBox="1">
            <a:spLocks/>
          </p:cNvSpPr>
          <p:nvPr/>
        </p:nvSpPr>
        <p:spPr>
          <a:xfrm>
            <a:off x="6261404" y="1443990"/>
            <a:ext cx="4227455" cy="4537708"/>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500" b="1" i="0" kern="1200">
                <a:solidFill>
                  <a:schemeClr val="tx2"/>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2000" kern="1200">
                <a:solidFill>
                  <a:schemeClr val="bg1"/>
                </a:solidFill>
                <a:latin typeface="+mn-lt"/>
                <a:ea typeface="+mn-ea"/>
                <a:cs typeface="+mn-cs"/>
              </a:defRPr>
            </a:lvl2pPr>
            <a:lvl3pPr marL="36000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3pPr>
            <a:lvl4pPr marL="72000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4pPr>
            <a:lvl5pPr marL="1080000" indent="-171450" algn="l" defTabSz="685800" rtl="0" eaLnBrk="1" latinLnBrk="0" hangingPunct="1">
              <a:lnSpc>
                <a:spcPct val="90000"/>
              </a:lnSpc>
              <a:spcBef>
                <a:spcPts val="375"/>
              </a:spcBef>
              <a:buFont typeface="Arial" panose="020B0604020202020204" pitchFamily="34" charset="0"/>
              <a:buChar char="•"/>
              <a:defRPr sz="12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nl-BE" sz="1800" b="0"/>
          </a:p>
        </p:txBody>
      </p:sp>
      <p:cxnSp>
        <p:nvCxnSpPr>
          <p:cNvPr id="7" name="Rechte verbindingslijn met pijl 6">
            <a:extLst>
              <a:ext uri="{FF2B5EF4-FFF2-40B4-BE49-F238E27FC236}">
                <a16:creationId xmlns:a16="http://schemas.microsoft.com/office/drawing/2014/main" id="{249A735B-FDF5-2DEC-4335-C651AFA3A216}"/>
              </a:ext>
            </a:extLst>
          </p:cNvPr>
          <p:cNvCxnSpPr>
            <a:cxnSpLocks/>
          </p:cNvCxnSpPr>
          <p:nvPr/>
        </p:nvCxnSpPr>
        <p:spPr>
          <a:xfrm>
            <a:off x="7165075" y="2692760"/>
            <a:ext cx="1825034"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8" name="Rechte verbindingslijn met pijl 7">
            <a:extLst>
              <a:ext uri="{FF2B5EF4-FFF2-40B4-BE49-F238E27FC236}">
                <a16:creationId xmlns:a16="http://schemas.microsoft.com/office/drawing/2014/main" id="{C09B60EC-6CFF-EC08-4E16-748B48B8E89C}"/>
              </a:ext>
            </a:extLst>
          </p:cNvPr>
          <p:cNvCxnSpPr>
            <a:cxnSpLocks/>
          </p:cNvCxnSpPr>
          <p:nvPr/>
        </p:nvCxnSpPr>
        <p:spPr>
          <a:xfrm>
            <a:off x="7165075" y="3186830"/>
            <a:ext cx="1825034"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0" name="Rechte verbindingslijn met pijl 9">
            <a:extLst>
              <a:ext uri="{FF2B5EF4-FFF2-40B4-BE49-F238E27FC236}">
                <a16:creationId xmlns:a16="http://schemas.microsoft.com/office/drawing/2014/main" id="{FB3A7088-68A4-6D84-DC45-49D9590ED698}"/>
              </a:ext>
            </a:extLst>
          </p:cNvPr>
          <p:cNvCxnSpPr>
            <a:cxnSpLocks/>
          </p:cNvCxnSpPr>
          <p:nvPr/>
        </p:nvCxnSpPr>
        <p:spPr>
          <a:xfrm>
            <a:off x="7165075" y="3756754"/>
            <a:ext cx="1652701" cy="2794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026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AA12394-962F-56D8-A1E5-8FCE3D92885B}"/>
              </a:ext>
            </a:extLst>
          </p:cNvPr>
          <p:cNvSpPr>
            <a:spLocks noGrp="1"/>
          </p:cNvSpPr>
          <p:nvPr>
            <p:ph type="sldNum" sz="quarter" idx="4"/>
          </p:nvPr>
        </p:nvSpPr>
        <p:spPr/>
        <p:txBody>
          <a:bodyPr/>
          <a:lstStyle/>
          <a:p>
            <a:fld id="{7185688B-8D83-46AE-9FD5-0C0E29328F4B}" type="slidenum">
              <a:rPr lang="nl-BE" smtClean="0"/>
              <a:pPr/>
              <a:t>7</a:t>
            </a:fld>
            <a:r>
              <a:rPr lang="nl-BE" dirty="0"/>
              <a:t> </a:t>
            </a:r>
            <a:r>
              <a:rPr lang="nl-BE" dirty="0">
                <a:cs typeface="Arial" panose="020B0604020202020204" pitchFamily="34" charset="0"/>
              </a:rPr>
              <a:t>● Beleidsplan belevings- en ontmoetingsweefsel</a:t>
            </a:r>
            <a:endParaRPr lang="nl-BE" dirty="0"/>
          </a:p>
        </p:txBody>
      </p:sp>
      <p:sp>
        <p:nvSpPr>
          <p:cNvPr id="3" name="Tijdelijke aanduiding voor tekst 2">
            <a:extLst>
              <a:ext uri="{FF2B5EF4-FFF2-40B4-BE49-F238E27FC236}">
                <a16:creationId xmlns:a16="http://schemas.microsoft.com/office/drawing/2014/main" id="{B4A9E30A-A5C0-B344-329F-20949C04A754}"/>
              </a:ext>
            </a:extLst>
          </p:cNvPr>
          <p:cNvSpPr>
            <a:spLocks noGrp="1"/>
          </p:cNvSpPr>
          <p:nvPr>
            <p:ph type="body" sz="quarter" idx="10"/>
          </p:nvPr>
        </p:nvSpPr>
        <p:spPr>
          <a:xfrm>
            <a:off x="6135973" y="1786779"/>
            <a:ext cx="4227455" cy="4312758"/>
          </a:xfrm>
        </p:spPr>
        <p:txBody>
          <a:bodyPr>
            <a:normAutofit/>
          </a:bodyPr>
          <a:lstStyle/>
          <a:p>
            <a:pPr algn="ctr"/>
            <a:r>
              <a:rPr lang="nl-NL"/>
              <a:t>Ontmoeten</a:t>
            </a:r>
          </a:p>
          <a:p>
            <a:endParaRPr lang="nl-BE" sz="1800" b="0"/>
          </a:p>
          <a:p>
            <a:endParaRPr lang="nl-BE" sz="1800" b="0"/>
          </a:p>
          <a:p>
            <a:endParaRPr lang="nl-BE" sz="1800" b="0"/>
          </a:p>
          <a:p>
            <a:endParaRPr lang="nl-BE" sz="1800" b="0"/>
          </a:p>
          <a:p>
            <a:endParaRPr lang="nl-BE" sz="1800" b="0"/>
          </a:p>
          <a:p>
            <a:endParaRPr lang="nl-BE" sz="1800" b="0"/>
          </a:p>
          <a:p>
            <a:pPr algn="ctr"/>
            <a:endParaRPr lang="nl-BE" sz="1800" b="0" i="1"/>
          </a:p>
          <a:p>
            <a:pPr algn="ctr"/>
            <a:r>
              <a:rPr lang="nl-BE" sz="1800" b="0" i="1"/>
              <a:t>Voor verschillende doelgroepen</a:t>
            </a:r>
          </a:p>
          <a:p>
            <a:pPr algn="ctr"/>
            <a:r>
              <a:rPr lang="nl-BE" sz="1800" b="0" i="1"/>
              <a:t>Voor verschillende generaties</a:t>
            </a:r>
          </a:p>
          <a:p>
            <a:pPr algn="ctr"/>
            <a:r>
              <a:rPr lang="nl-BE" sz="1800" b="0" i="1"/>
              <a:t>Door en in aantrekkelijke publieke ruimte</a:t>
            </a:r>
          </a:p>
          <a:p>
            <a:endParaRPr lang="nl-BE" sz="1800" b="0"/>
          </a:p>
        </p:txBody>
      </p:sp>
      <p:sp>
        <p:nvSpPr>
          <p:cNvPr id="4" name="Titel 3">
            <a:extLst>
              <a:ext uri="{FF2B5EF4-FFF2-40B4-BE49-F238E27FC236}">
                <a16:creationId xmlns:a16="http://schemas.microsoft.com/office/drawing/2014/main" id="{D304A0D8-FC20-6697-198B-175859F0D622}"/>
              </a:ext>
            </a:extLst>
          </p:cNvPr>
          <p:cNvSpPr>
            <a:spLocks noGrp="1"/>
          </p:cNvSpPr>
          <p:nvPr>
            <p:ph type="ctrTitle"/>
          </p:nvPr>
        </p:nvSpPr>
        <p:spPr/>
        <p:txBody>
          <a:bodyPr>
            <a:normAutofit fontScale="90000"/>
          </a:bodyPr>
          <a:lstStyle/>
          <a:p>
            <a:r>
              <a:rPr lang="nl-NL"/>
              <a:t>Prioritaire functies					      		</a:t>
            </a:r>
            <a:r>
              <a:rPr lang="nl-NL" sz="1600"/>
              <a:t>Leidraad I</a:t>
            </a:r>
            <a:endParaRPr lang="nl-BE" sz="1600"/>
          </a:p>
        </p:txBody>
      </p:sp>
      <p:pic>
        <p:nvPicPr>
          <p:cNvPr id="9" name="Afbeelding 8">
            <a:extLst>
              <a:ext uri="{FF2B5EF4-FFF2-40B4-BE49-F238E27FC236}">
                <a16:creationId xmlns:a16="http://schemas.microsoft.com/office/drawing/2014/main" id="{B231CCE6-3DBA-DD53-443C-E0E25873A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4909" y="454340"/>
            <a:ext cx="989650" cy="989650"/>
          </a:xfrm>
          <a:prstGeom prst="rect">
            <a:avLst/>
          </a:prstGeom>
        </p:spPr>
      </p:pic>
      <p:sp>
        <p:nvSpPr>
          <p:cNvPr id="13" name="Gelijkbenige driehoek 12">
            <a:extLst>
              <a:ext uri="{FF2B5EF4-FFF2-40B4-BE49-F238E27FC236}">
                <a16:creationId xmlns:a16="http://schemas.microsoft.com/office/drawing/2014/main" id="{6BF4F2C7-66FE-89D9-D9CB-F8B5BAC62478}"/>
              </a:ext>
            </a:extLst>
          </p:cNvPr>
          <p:cNvSpPr/>
          <p:nvPr/>
        </p:nvSpPr>
        <p:spPr>
          <a:xfrm>
            <a:off x="10848975" y="540065"/>
            <a:ext cx="311844" cy="269562"/>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pic>
        <p:nvPicPr>
          <p:cNvPr id="1038" name="Picture 14" descr="groupe d’amis matures socialiser ensemble dans la cour - diversity together photos et images de collection">
            <a:extLst>
              <a:ext uri="{FF2B5EF4-FFF2-40B4-BE49-F238E27FC236}">
                <a16:creationId xmlns:a16="http://schemas.microsoft.com/office/drawing/2014/main" id="{10B985CF-A769-5850-3518-86ECBA46A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4699" y="2364648"/>
            <a:ext cx="2430001" cy="16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2" name="Picture 18" descr="jeux en plein air - play together photos et images de collection">
            <a:extLst>
              <a:ext uri="{FF2B5EF4-FFF2-40B4-BE49-F238E27FC236}">
                <a16:creationId xmlns:a16="http://schemas.microsoft.com/office/drawing/2014/main" id="{E4A30245-0233-7EF2-750C-48D7E156B7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065" y="2335158"/>
            <a:ext cx="2412000" cy="160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ijdelijke aanduiding voor tekst 2">
            <a:extLst>
              <a:ext uri="{FF2B5EF4-FFF2-40B4-BE49-F238E27FC236}">
                <a16:creationId xmlns:a16="http://schemas.microsoft.com/office/drawing/2014/main" id="{46D1665D-BF3E-3DF9-A46A-02CFB9604002}"/>
              </a:ext>
            </a:extLst>
          </p:cNvPr>
          <p:cNvSpPr txBox="1">
            <a:spLocks/>
          </p:cNvSpPr>
          <p:nvPr/>
        </p:nvSpPr>
        <p:spPr>
          <a:xfrm>
            <a:off x="1298338" y="1790169"/>
            <a:ext cx="4227455" cy="4388958"/>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500" b="1" i="0" kern="1200">
                <a:solidFill>
                  <a:schemeClr val="tx2"/>
                </a:soli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2000" kern="1200">
                <a:solidFill>
                  <a:schemeClr val="bg1"/>
                </a:solidFill>
                <a:latin typeface="+mn-lt"/>
                <a:ea typeface="+mn-ea"/>
                <a:cs typeface="+mn-cs"/>
              </a:defRPr>
            </a:lvl2pPr>
            <a:lvl3pPr marL="36000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3pPr>
            <a:lvl4pPr marL="72000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4pPr>
            <a:lvl5pPr marL="1080000" indent="-171450" algn="l" defTabSz="685800" rtl="0" eaLnBrk="1" latinLnBrk="0" hangingPunct="1">
              <a:lnSpc>
                <a:spcPct val="90000"/>
              </a:lnSpc>
              <a:spcBef>
                <a:spcPts val="375"/>
              </a:spcBef>
              <a:buFont typeface="Arial" panose="020B0604020202020204" pitchFamily="34" charset="0"/>
              <a:buChar char="•"/>
              <a:defRPr sz="12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nl-NL"/>
              <a:t>Beleven</a:t>
            </a:r>
          </a:p>
          <a:p>
            <a:pPr algn="ctr"/>
            <a:endParaRPr lang="nl-NL"/>
          </a:p>
          <a:p>
            <a:pPr algn="ctr"/>
            <a:endParaRPr lang="nl-NL"/>
          </a:p>
          <a:p>
            <a:pPr algn="ctr"/>
            <a:endParaRPr lang="nl-NL"/>
          </a:p>
          <a:p>
            <a:pPr algn="ctr"/>
            <a:endParaRPr lang="nl-NL"/>
          </a:p>
          <a:p>
            <a:pPr algn="ctr"/>
            <a:endParaRPr lang="nl-NL" i="1"/>
          </a:p>
          <a:p>
            <a:pPr algn="ctr"/>
            <a:r>
              <a:rPr lang="nl-NL" sz="1800" b="0" i="1"/>
              <a:t>Combineren van belevingsvormen</a:t>
            </a:r>
          </a:p>
          <a:p>
            <a:pPr algn="ctr"/>
            <a:r>
              <a:rPr lang="nl-NL" sz="1800" b="0" i="1"/>
              <a:t>Verweven van functies</a:t>
            </a:r>
          </a:p>
          <a:p>
            <a:pPr algn="ctr"/>
            <a:r>
              <a:rPr lang="nl-NL" sz="1800" b="0" i="1"/>
              <a:t>Intrinsieke ingrepen</a:t>
            </a:r>
          </a:p>
          <a:p>
            <a:pPr algn="ctr"/>
            <a:r>
              <a:rPr lang="nl-NL" sz="1800" b="0" i="1"/>
              <a:t>Kwalitatieve passieve beleving</a:t>
            </a:r>
          </a:p>
          <a:p>
            <a:endParaRPr lang="nl-BE" sz="1800" b="0"/>
          </a:p>
        </p:txBody>
      </p:sp>
    </p:spTree>
    <p:extLst>
      <p:ext uri="{BB962C8B-B14F-4D97-AF65-F5344CB8AC3E}">
        <p14:creationId xmlns:p14="http://schemas.microsoft.com/office/powerpoint/2010/main" val="314033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245871"/>
            <a:ext cx="9409454" cy="4604514"/>
          </a:xfrm>
        </p:spPr>
        <p:txBody>
          <a:bodyPr>
            <a:normAutofit/>
          </a:bodyPr>
          <a:lstStyle/>
          <a:p>
            <a:pPr marL="188550" lvl="2" indent="0">
              <a:spcBef>
                <a:spcPts val="1200"/>
              </a:spcBef>
              <a:buNone/>
            </a:pPr>
            <a:endParaRPr lang="nl-BE"/>
          </a:p>
          <a:p>
            <a:pPr marL="188550" lvl="2" indent="0">
              <a:spcBef>
                <a:spcPts val="1200"/>
              </a:spcBef>
              <a:buNone/>
            </a:pPr>
            <a:endParaRPr lang="nl-BE"/>
          </a:p>
          <a:p>
            <a:pPr marL="188550" lvl="2" indent="0">
              <a:spcBef>
                <a:spcPts val="1200"/>
              </a:spcBef>
              <a:buNone/>
            </a:pPr>
            <a:endParaRPr lang="nl-BE"/>
          </a:p>
          <a:p>
            <a:pPr marL="188550" lvl="2" indent="0">
              <a:spcBef>
                <a:spcPts val="1200"/>
              </a:spcBef>
              <a:buNone/>
            </a:pPr>
            <a:endParaRPr lang="nl-BE"/>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a:xfrm>
            <a:off x="969697" y="573196"/>
            <a:ext cx="9409454" cy="868838"/>
          </a:xfrm>
        </p:spPr>
        <p:txBody>
          <a:bodyPr>
            <a:normAutofit/>
          </a:bodyPr>
          <a:lstStyle/>
          <a:p>
            <a:r>
              <a:rPr lang="nl-NL"/>
              <a:t>Beleidslijnen					      		</a:t>
            </a:r>
            <a:r>
              <a:rPr lang="nl-NL" sz="1600"/>
              <a:t>Leidraad II</a:t>
            </a:r>
            <a:endParaRPr lang="nl-BE"/>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8</a:t>
            </a:fld>
            <a:r>
              <a:rPr lang="nl-BE" dirty="0"/>
              <a:t> </a:t>
            </a:r>
            <a:r>
              <a:rPr lang="nl-BE" dirty="0">
                <a:cs typeface="Arial" panose="020B0604020202020204" pitchFamily="34" charset="0"/>
              </a:rPr>
              <a:t>● Beleidsplan belevings- en ontmoetingsweefsel</a:t>
            </a:r>
            <a:endParaRPr lang="nl-BE" dirty="0"/>
          </a:p>
        </p:txBody>
      </p:sp>
      <p:pic>
        <p:nvPicPr>
          <p:cNvPr id="5" name="Afbeelding 4">
            <a:extLst>
              <a:ext uri="{FF2B5EF4-FFF2-40B4-BE49-F238E27FC236}">
                <a16:creationId xmlns:a16="http://schemas.microsoft.com/office/drawing/2014/main" id="{F7F154BB-BBDD-E8EF-530F-B8A844D77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677" y="600077"/>
            <a:ext cx="989650" cy="989650"/>
          </a:xfrm>
          <a:prstGeom prst="rect">
            <a:avLst/>
          </a:prstGeom>
        </p:spPr>
      </p:pic>
      <p:sp>
        <p:nvSpPr>
          <p:cNvPr id="9" name="Trapezium 8">
            <a:extLst>
              <a:ext uri="{FF2B5EF4-FFF2-40B4-BE49-F238E27FC236}">
                <a16:creationId xmlns:a16="http://schemas.microsoft.com/office/drawing/2014/main" id="{52CC38D6-FAEA-BF38-6BC2-5CABCDFDEC3A}"/>
              </a:ext>
            </a:extLst>
          </p:cNvPr>
          <p:cNvSpPr/>
          <p:nvPr/>
        </p:nvSpPr>
        <p:spPr>
          <a:xfrm>
            <a:off x="10932202" y="1062992"/>
            <a:ext cx="436599" cy="201267"/>
          </a:xfrm>
          <a:prstGeom prst="trapezoi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pic>
        <p:nvPicPr>
          <p:cNvPr id="12" name="Afbeelding 11" descr="Afbeelding met gras, boom, buiten&#10;&#10;Automatisch gegenereerde beschrijving">
            <a:extLst>
              <a:ext uri="{FF2B5EF4-FFF2-40B4-BE49-F238E27FC236}">
                <a16:creationId xmlns:a16="http://schemas.microsoft.com/office/drawing/2014/main" id="{E9300B17-E23F-2EFA-E2AC-5BA791445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527" y="3678442"/>
            <a:ext cx="4876800" cy="2047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kstvak 5">
            <a:extLst>
              <a:ext uri="{FF2B5EF4-FFF2-40B4-BE49-F238E27FC236}">
                <a16:creationId xmlns:a16="http://schemas.microsoft.com/office/drawing/2014/main" id="{947AEA2E-4230-3F47-020C-E034A5D7712B}"/>
              </a:ext>
            </a:extLst>
          </p:cNvPr>
          <p:cNvSpPr txBox="1"/>
          <p:nvPr/>
        </p:nvSpPr>
        <p:spPr>
          <a:xfrm>
            <a:off x="838200" y="1509290"/>
            <a:ext cx="5538850" cy="4185761"/>
          </a:xfrm>
          <a:prstGeom prst="rect">
            <a:avLst/>
          </a:prstGeom>
          <a:noFill/>
        </p:spPr>
        <p:txBody>
          <a:bodyPr wrap="square" rtlCol="0">
            <a:spAutoFit/>
          </a:bodyPr>
          <a:lstStyle/>
          <a:p>
            <a:r>
              <a:rPr lang="nl-NL" b="1">
                <a:solidFill>
                  <a:schemeClr val="tx2"/>
                </a:solidFill>
              </a:rPr>
              <a:t>N°1</a:t>
            </a:r>
            <a:r>
              <a:rPr lang="nl-NL">
                <a:solidFill>
                  <a:schemeClr val="tx2"/>
                </a:solidFill>
              </a:rPr>
              <a:t>	</a:t>
            </a:r>
          </a:p>
          <a:p>
            <a:r>
              <a:rPr lang="nl-NL">
                <a:solidFill>
                  <a:schemeClr val="tx2"/>
                </a:solidFill>
              </a:rPr>
              <a:t>Eén formele ontmoetingsplek per deelgemeente</a:t>
            </a:r>
          </a:p>
          <a:p>
            <a:endParaRPr lang="nl-NL">
              <a:solidFill>
                <a:schemeClr val="tx2"/>
              </a:solidFill>
            </a:endParaRPr>
          </a:p>
          <a:p>
            <a:r>
              <a:rPr lang="nl-NL" i="1">
                <a:solidFill>
                  <a:schemeClr val="tx2"/>
                </a:solidFill>
              </a:rPr>
              <a:t>Landelijke dorpskern</a:t>
            </a:r>
          </a:p>
          <a:p>
            <a:pPr marL="285750" indent="-285750">
              <a:spcBef>
                <a:spcPts val="600"/>
              </a:spcBef>
              <a:buFont typeface="Arial" panose="020B0604020202020204" pitchFamily="34" charset="0"/>
              <a:buChar char="•"/>
            </a:pPr>
            <a:r>
              <a:rPr lang="nl-NL">
                <a:solidFill>
                  <a:schemeClr val="tx2"/>
                </a:solidFill>
              </a:rPr>
              <a:t>Kern of landelijke recreatieplek</a:t>
            </a:r>
          </a:p>
          <a:p>
            <a:pPr marL="285750" indent="-285750">
              <a:spcBef>
                <a:spcPts val="600"/>
              </a:spcBef>
              <a:buFont typeface="Arial" panose="020B0604020202020204" pitchFamily="34" charset="0"/>
              <a:buChar char="•"/>
            </a:pPr>
            <a:r>
              <a:rPr lang="nl-NL">
                <a:solidFill>
                  <a:schemeClr val="tx2"/>
                </a:solidFill>
              </a:rPr>
              <a:t>Versterken landelijke beeldkwaliteit</a:t>
            </a:r>
          </a:p>
          <a:p>
            <a:pPr>
              <a:spcBef>
                <a:spcPts val="3000"/>
              </a:spcBef>
            </a:pPr>
            <a:r>
              <a:rPr lang="nl-NL" i="1" err="1">
                <a:solidFill>
                  <a:schemeClr val="tx2"/>
                </a:solidFill>
              </a:rPr>
              <a:t>Hoogdynamische</a:t>
            </a:r>
            <a:r>
              <a:rPr lang="nl-NL" i="1">
                <a:solidFill>
                  <a:schemeClr val="tx2"/>
                </a:solidFill>
              </a:rPr>
              <a:t> dorpskern</a:t>
            </a:r>
          </a:p>
          <a:p>
            <a:pPr marL="285750" indent="-285750">
              <a:spcBef>
                <a:spcPts val="600"/>
              </a:spcBef>
              <a:buFont typeface="Arial" panose="020B0604020202020204" pitchFamily="34" charset="0"/>
              <a:buChar char="•"/>
            </a:pPr>
            <a:r>
              <a:rPr lang="nl-NL">
                <a:solidFill>
                  <a:schemeClr val="tx2"/>
                </a:solidFill>
              </a:rPr>
              <a:t>Onderscheid buurtniveau vs. zeer ruime (gemeentelijke actieradius)</a:t>
            </a:r>
          </a:p>
          <a:p>
            <a:pPr marL="285750" indent="-285750">
              <a:spcBef>
                <a:spcPts val="600"/>
              </a:spcBef>
              <a:buFont typeface="Arial" panose="020B0604020202020204" pitchFamily="34" charset="0"/>
              <a:buChar char="•"/>
            </a:pPr>
            <a:r>
              <a:rPr lang="nl-NL">
                <a:solidFill>
                  <a:schemeClr val="tx2"/>
                </a:solidFill>
              </a:rPr>
              <a:t>Maximale combinatie belevingsvormen</a:t>
            </a:r>
          </a:p>
          <a:p>
            <a:pPr marL="285750" indent="-285750">
              <a:spcBef>
                <a:spcPts val="600"/>
              </a:spcBef>
              <a:buFont typeface="Arial" panose="020B0604020202020204" pitchFamily="34" charset="0"/>
              <a:buChar char="•"/>
            </a:pPr>
            <a:r>
              <a:rPr lang="nl-NL">
                <a:solidFill>
                  <a:schemeClr val="tx2"/>
                </a:solidFill>
              </a:rPr>
              <a:t>Toegankelijkheid en inclusieve uitrusting</a:t>
            </a:r>
          </a:p>
          <a:p>
            <a:endParaRPr lang="nl-NL">
              <a:solidFill>
                <a:schemeClr val="tx2"/>
              </a:solidFill>
            </a:endParaRPr>
          </a:p>
        </p:txBody>
      </p:sp>
    </p:spTree>
    <p:extLst>
      <p:ext uri="{BB962C8B-B14F-4D97-AF65-F5344CB8AC3E}">
        <p14:creationId xmlns:p14="http://schemas.microsoft.com/office/powerpoint/2010/main" val="27904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DD2BEC7-2CE2-4EA8-ABA3-964820440325}"/>
              </a:ext>
            </a:extLst>
          </p:cNvPr>
          <p:cNvSpPr>
            <a:spLocks noGrp="1"/>
          </p:cNvSpPr>
          <p:nvPr>
            <p:ph type="body" sz="quarter" idx="10"/>
          </p:nvPr>
        </p:nvSpPr>
        <p:spPr>
          <a:xfrm>
            <a:off x="1099457" y="1245871"/>
            <a:ext cx="9409454" cy="4604514"/>
          </a:xfrm>
        </p:spPr>
        <p:txBody>
          <a:bodyPr>
            <a:normAutofit/>
          </a:bodyPr>
          <a:lstStyle/>
          <a:p>
            <a:pPr marL="188550" lvl="2" indent="0">
              <a:spcBef>
                <a:spcPts val="1200"/>
              </a:spcBef>
              <a:buNone/>
            </a:pPr>
            <a:endParaRPr lang="nl-BE"/>
          </a:p>
          <a:p>
            <a:pPr marL="188550" lvl="2" indent="0">
              <a:spcBef>
                <a:spcPts val="1200"/>
              </a:spcBef>
              <a:buNone/>
            </a:pPr>
            <a:endParaRPr lang="nl-BE"/>
          </a:p>
          <a:p>
            <a:pPr marL="188550" lvl="2" indent="0">
              <a:spcBef>
                <a:spcPts val="1200"/>
              </a:spcBef>
              <a:buNone/>
            </a:pPr>
            <a:endParaRPr lang="nl-BE"/>
          </a:p>
          <a:p>
            <a:pPr marL="188550" lvl="2" indent="0">
              <a:spcBef>
                <a:spcPts val="1200"/>
              </a:spcBef>
              <a:buNone/>
            </a:pPr>
            <a:endParaRPr lang="nl-BE"/>
          </a:p>
        </p:txBody>
      </p:sp>
      <p:sp>
        <p:nvSpPr>
          <p:cNvPr id="3" name="Titel 2">
            <a:extLst>
              <a:ext uri="{FF2B5EF4-FFF2-40B4-BE49-F238E27FC236}">
                <a16:creationId xmlns:a16="http://schemas.microsoft.com/office/drawing/2014/main" id="{33BC157F-FCE0-4671-BE77-0CE6D364A459}"/>
              </a:ext>
            </a:extLst>
          </p:cNvPr>
          <p:cNvSpPr>
            <a:spLocks noGrp="1"/>
          </p:cNvSpPr>
          <p:nvPr>
            <p:ph type="ctrTitle"/>
          </p:nvPr>
        </p:nvSpPr>
        <p:spPr>
          <a:xfrm>
            <a:off x="969697" y="573196"/>
            <a:ext cx="9409454" cy="868838"/>
          </a:xfrm>
        </p:spPr>
        <p:txBody>
          <a:bodyPr>
            <a:normAutofit/>
          </a:bodyPr>
          <a:lstStyle/>
          <a:p>
            <a:r>
              <a:rPr lang="nl-NL"/>
              <a:t>Beleidslijnen					      		</a:t>
            </a:r>
            <a:r>
              <a:rPr lang="nl-NL" sz="1600"/>
              <a:t>Leidraad II</a:t>
            </a:r>
            <a:endParaRPr lang="nl-BE"/>
          </a:p>
        </p:txBody>
      </p:sp>
      <p:sp>
        <p:nvSpPr>
          <p:cNvPr id="4" name="Tijdelijke aanduiding voor dianummer 3">
            <a:extLst>
              <a:ext uri="{FF2B5EF4-FFF2-40B4-BE49-F238E27FC236}">
                <a16:creationId xmlns:a16="http://schemas.microsoft.com/office/drawing/2014/main" id="{D5637407-2A51-4533-86B0-F89B6DD9A46B}"/>
              </a:ext>
            </a:extLst>
          </p:cNvPr>
          <p:cNvSpPr>
            <a:spLocks noGrp="1"/>
          </p:cNvSpPr>
          <p:nvPr>
            <p:ph type="sldNum" sz="quarter" idx="4"/>
          </p:nvPr>
        </p:nvSpPr>
        <p:spPr/>
        <p:txBody>
          <a:bodyPr/>
          <a:lstStyle/>
          <a:p>
            <a:fld id="{7185688B-8D83-46AE-9FD5-0C0E29328F4B}" type="slidenum">
              <a:rPr lang="nl-BE" smtClean="0"/>
              <a:pPr/>
              <a:t>9</a:t>
            </a:fld>
            <a:r>
              <a:rPr lang="nl-BE" dirty="0"/>
              <a:t> </a:t>
            </a:r>
            <a:r>
              <a:rPr lang="nl-BE" dirty="0">
                <a:cs typeface="Arial" panose="020B0604020202020204" pitchFamily="34" charset="0"/>
              </a:rPr>
              <a:t>● Beleidsplan belevings- en ontmoetingsweefsel</a:t>
            </a:r>
            <a:endParaRPr lang="nl-BE" dirty="0"/>
          </a:p>
        </p:txBody>
      </p:sp>
      <p:pic>
        <p:nvPicPr>
          <p:cNvPr id="5" name="Afbeelding 4">
            <a:extLst>
              <a:ext uri="{FF2B5EF4-FFF2-40B4-BE49-F238E27FC236}">
                <a16:creationId xmlns:a16="http://schemas.microsoft.com/office/drawing/2014/main" id="{F7F154BB-BBDD-E8EF-530F-B8A844D77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677" y="600077"/>
            <a:ext cx="989650" cy="989650"/>
          </a:xfrm>
          <a:prstGeom prst="rect">
            <a:avLst/>
          </a:prstGeom>
        </p:spPr>
      </p:pic>
      <p:sp>
        <p:nvSpPr>
          <p:cNvPr id="9" name="Trapezium 8">
            <a:extLst>
              <a:ext uri="{FF2B5EF4-FFF2-40B4-BE49-F238E27FC236}">
                <a16:creationId xmlns:a16="http://schemas.microsoft.com/office/drawing/2014/main" id="{52CC38D6-FAEA-BF38-6BC2-5CABCDFDEC3A}"/>
              </a:ext>
            </a:extLst>
          </p:cNvPr>
          <p:cNvSpPr/>
          <p:nvPr/>
        </p:nvSpPr>
        <p:spPr>
          <a:xfrm>
            <a:off x="10932202" y="1062992"/>
            <a:ext cx="436599" cy="201267"/>
          </a:xfrm>
          <a:prstGeom prst="trapezoid">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947AEA2E-4230-3F47-020C-E034A5D7712B}"/>
              </a:ext>
            </a:extLst>
          </p:cNvPr>
          <p:cNvSpPr txBox="1"/>
          <p:nvPr/>
        </p:nvSpPr>
        <p:spPr>
          <a:xfrm>
            <a:off x="838199" y="1442034"/>
            <a:ext cx="6809509" cy="6109365"/>
          </a:xfrm>
          <a:prstGeom prst="rect">
            <a:avLst/>
          </a:prstGeom>
          <a:noFill/>
        </p:spPr>
        <p:txBody>
          <a:bodyPr wrap="square" rtlCol="0">
            <a:spAutoFit/>
          </a:bodyPr>
          <a:lstStyle/>
          <a:p>
            <a:r>
              <a:rPr lang="nl-NL" b="1">
                <a:solidFill>
                  <a:schemeClr val="tx2"/>
                </a:solidFill>
              </a:rPr>
              <a:t>N°2</a:t>
            </a:r>
            <a:endParaRPr lang="nl-NL">
              <a:solidFill>
                <a:schemeClr val="tx2"/>
              </a:solidFill>
            </a:endParaRPr>
          </a:p>
          <a:p>
            <a:r>
              <a:rPr lang="nl-NL">
                <a:solidFill>
                  <a:schemeClr val="tx2"/>
                </a:solidFill>
              </a:rPr>
              <a:t>Satellietplekken met focus op gezinnen en natuurlijke inrichting</a:t>
            </a:r>
          </a:p>
          <a:p>
            <a:pPr marL="285750" indent="-285750">
              <a:spcBef>
                <a:spcPts val="2400"/>
              </a:spcBef>
              <a:buFont typeface="Arial" panose="020B0604020202020204" pitchFamily="34" charset="0"/>
              <a:buChar char="•"/>
            </a:pPr>
            <a:r>
              <a:rPr lang="nl-NL">
                <a:solidFill>
                  <a:schemeClr val="tx2"/>
                </a:solidFill>
              </a:rPr>
              <a:t>Buurtgerichte terreinen (afgesneden van kern)</a:t>
            </a:r>
          </a:p>
          <a:p>
            <a:pPr marL="285750" indent="-285750">
              <a:spcBef>
                <a:spcPts val="600"/>
              </a:spcBef>
              <a:buFont typeface="Arial" panose="020B0604020202020204" pitchFamily="34" charset="0"/>
              <a:buChar char="•"/>
            </a:pPr>
            <a:r>
              <a:rPr lang="nl-NL">
                <a:solidFill>
                  <a:schemeClr val="tx2"/>
                </a:solidFill>
              </a:rPr>
              <a:t>Satellietplekken voor rand- en woonwijken</a:t>
            </a:r>
          </a:p>
          <a:p>
            <a:pPr marL="285750" indent="-285750">
              <a:spcBef>
                <a:spcPts val="600"/>
              </a:spcBef>
              <a:buFont typeface="Arial" panose="020B0604020202020204" pitchFamily="34" charset="0"/>
              <a:buChar char="•"/>
            </a:pPr>
            <a:r>
              <a:rPr lang="nl-NL">
                <a:solidFill>
                  <a:schemeClr val="tx2"/>
                </a:solidFill>
              </a:rPr>
              <a:t>Inrichting afgestemd op spreiding beleving</a:t>
            </a:r>
          </a:p>
          <a:p>
            <a:pPr marL="285750" indent="-285750">
              <a:spcBef>
                <a:spcPts val="600"/>
              </a:spcBef>
              <a:buFont typeface="Arial" panose="020B0604020202020204" pitchFamily="34" charset="0"/>
              <a:buChar char="•"/>
            </a:pPr>
            <a:r>
              <a:rPr lang="nl-NL">
                <a:solidFill>
                  <a:schemeClr val="tx2"/>
                </a:solidFill>
              </a:rPr>
              <a:t>Speelpleinkarakter gericht op kinderen, jongeren en gezinnen</a:t>
            </a:r>
          </a:p>
          <a:p>
            <a:pPr marL="285750" indent="-285750">
              <a:spcBef>
                <a:spcPts val="600"/>
              </a:spcBef>
              <a:buFont typeface="Arial" panose="020B0604020202020204" pitchFamily="34" charset="0"/>
              <a:buChar char="•"/>
            </a:pPr>
            <a:r>
              <a:rPr lang="nl-NL">
                <a:solidFill>
                  <a:schemeClr val="tx2"/>
                </a:solidFill>
              </a:rPr>
              <a:t>Versterken gedifferentieerd gebruik sportplekken</a:t>
            </a:r>
          </a:p>
          <a:p>
            <a:pPr>
              <a:spcBef>
                <a:spcPts val="2400"/>
              </a:spcBef>
            </a:pPr>
            <a:r>
              <a:rPr lang="nl-NL" b="1">
                <a:solidFill>
                  <a:schemeClr val="tx2"/>
                </a:solidFill>
              </a:rPr>
              <a:t>N°3</a:t>
            </a:r>
            <a:r>
              <a:rPr lang="nl-NL">
                <a:solidFill>
                  <a:schemeClr val="tx2"/>
                </a:solidFill>
              </a:rPr>
              <a:t>	</a:t>
            </a:r>
          </a:p>
          <a:p>
            <a:r>
              <a:rPr lang="nl-NL">
                <a:solidFill>
                  <a:schemeClr val="tx2"/>
                </a:solidFill>
              </a:rPr>
              <a:t>Ruimte voor jongeren</a:t>
            </a:r>
          </a:p>
          <a:p>
            <a:pPr marL="285750" indent="-285750">
              <a:spcBef>
                <a:spcPts val="1800"/>
              </a:spcBef>
              <a:buFont typeface="Arial" panose="020B0604020202020204" pitchFamily="34" charset="0"/>
              <a:buChar char="•"/>
            </a:pPr>
            <a:r>
              <a:rPr lang="nl-NL">
                <a:solidFill>
                  <a:schemeClr val="tx2"/>
                </a:solidFill>
              </a:rPr>
              <a:t>Plekken waar tieners zich thuis voelen</a:t>
            </a:r>
          </a:p>
          <a:p>
            <a:pPr marL="285750" indent="-285750">
              <a:spcBef>
                <a:spcPts val="600"/>
              </a:spcBef>
              <a:buFont typeface="Arial" panose="020B0604020202020204" pitchFamily="34" charset="0"/>
              <a:buChar char="•"/>
            </a:pPr>
            <a:r>
              <a:rPr lang="nl-NL">
                <a:solidFill>
                  <a:schemeClr val="tx2"/>
                </a:solidFill>
              </a:rPr>
              <a:t>Afzonderlijke plekken en/of geïntegreerd</a:t>
            </a:r>
          </a:p>
          <a:p>
            <a:pPr marL="285750" indent="-285750">
              <a:spcBef>
                <a:spcPts val="600"/>
              </a:spcBef>
              <a:buFont typeface="Arial" panose="020B0604020202020204" pitchFamily="34" charset="0"/>
              <a:buChar char="•"/>
            </a:pPr>
            <a:r>
              <a:rPr lang="nl-NL">
                <a:solidFill>
                  <a:schemeClr val="tx2"/>
                </a:solidFill>
              </a:rPr>
              <a:t>(Onverharde) inrichting op maat</a:t>
            </a:r>
          </a:p>
          <a:p>
            <a:endParaRPr lang="nl-NL">
              <a:solidFill>
                <a:schemeClr val="tx2"/>
              </a:solidFill>
            </a:endParaRPr>
          </a:p>
          <a:p>
            <a:endParaRPr lang="nl-NL">
              <a:solidFill>
                <a:schemeClr val="tx2"/>
              </a:solidFill>
            </a:endParaRPr>
          </a:p>
          <a:p>
            <a:endParaRPr lang="nl-NL">
              <a:solidFill>
                <a:schemeClr val="tx2"/>
              </a:solidFill>
            </a:endParaRPr>
          </a:p>
          <a:p>
            <a:endParaRPr lang="nl-NL">
              <a:solidFill>
                <a:schemeClr val="tx2"/>
              </a:solidFill>
            </a:endParaRPr>
          </a:p>
          <a:p>
            <a:endParaRPr lang="nl-BE">
              <a:solidFill>
                <a:schemeClr val="tx2"/>
              </a:solidFill>
            </a:endParaRPr>
          </a:p>
        </p:txBody>
      </p:sp>
      <p:pic>
        <p:nvPicPr>
          <p:cNvPr id="11" name="Afbeelding 10" descr="Afbeelding met boom, gras, buiten, park&#10;&#10;Automatisch gegenereerde beschrijving">
            <a:extLst>
              <a:ext uri="{FF2B5EF4-FFF2-40B4-BE49-F238E27FC236}">
                <a16:creationId xmlns:a16="http://schemas.microsoft.com/office/drawing/2014/main" id="{9C9DE946-3554-096E-D497-25409AD2F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7708" y="3012251"/>
            <a:ext cx="4124248" cy="27494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2286971"/>
      </p:ext>
    </p:extLst>
  </p:cSld>
  <p:clrMapOvr>
    <a:masterClrMapping/>
  </p:clrMapOvr>
</p:sld>
</file>

<file path=ppt/theme/theme1.xml><?xml version="1.0" encoding="utf-8"?>
<a:theme xmlns:a="http://schemas.openxmlformats.org/drawingml/2006/main" name="Kantoorthema">
  <a:themeElements>
    <a:clrScheme name="DILBEEK">
      <a:dk1>
        <a:srgbClr val="FFFFFF"/>
      </a:dk1>
      <a:lt1>
        <a:srgbClr val="000000"/>
      </a:lt1>
      <a:dk2>
        <a:srgbClr val="006B84"/>
      </a:dk2>
      <a:lt2>
        <a:srgbClr val="F2BD00"/>
      </a:lt2>
      <a:accent1>
        <a:srgbClr val="87D0A4"/>
      </a:accent1>
      <a:accent2>
        <a:srgbClr val="9AD055"/>
      </a:accent2>
      <a:accent3>
        <a:srgbClr val="FF4900"/>
      </a:accent3>
      <a:accent4>
        <a:srgbClr val="A43D1D"/>
      </a:accent4>
      <a:accent5>
        <a:srgbClr val="0E3250"/>
      </a:accent5>
      <a:accent6>
        <a:srgbClr val="83114E"/>
      </a:accent6>
      <a:hlink>
        <a:srgbClr val="0081A3"/>
      </a:hlink>
      <a:folHlink>
        <a:srgbClr val="006F2F"/>
      </a:folHlink>
    </a:clrScheme>
    <a:fontScheme name="DILBEE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3a63c5-4ce6-4281-bc35-d449f8fc1f89">
      <Terms xmlns="http://schemas.microsoft.com/office/infopath/2007/PartnerControls"/>
    </lcf76f155ced4ddcb4097134ff3c332f>
    <TaxCatchAll xmlns="35e6295f-e0cb-4d6f-89dc-d5ba8eab85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6C1301BA7BBC4EB1D51F844F8DD9FA" ma:contentTypeVersion="17" ma:contentTypeDescription="Een nieuw document maken." ma:contentTypeScope="" ma:versionID="4bd93ced42362307935ca2b354ffcfbf">
  <xsd:schema xmlns:xsd="http://www.w3.org/2001/XMLSchema" xmlns:xs="http://www.w3.org/2001/XMLSchema" xmlns:p="http://schemas.microsoft.com/office/2006/metadata/properties" xmlns:ns2="593a63c5-4ce6-4281-bc35-d449f8fc1f89" xmlns:ns3="35e6295f-e0cb-4d6f-89dc-d5ba8eab85a9" targetNamespace="http://schemas.microsoft.com/office/2006/metadata/properties" ma:root="true" ma:fieldsID="f2ca8cc7e0ec5ce1e3a770c5f97e42c6" ns2:_="" ns3:_="">
    <xsd:import namespace="593a63c5-4ce6-4281-bc35-d449f8fc1f89"/>
    <xsd:import namespace="35e6295f-e0cb-4d6f-89dc-d5ba8eab85a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a63c5-4ce6-4281-bc35-d449f8fc1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4543581e-0b94-4758-8292-7d6042a84f95"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e6295f-e0cb-4d6f-89dc-d5ba8eab85a9"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390990f3-14e2-47eb-a0b0-421e24c78647}" ma:internalName="TaxCatchAll" ma:showField="CatchAllData" ma:web="35e6295f-e0cb-4d6f-89dc-d5ba8eab8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84B4F4-7A57-4B60-B307-096399580B71}">
  <ds:schemaRef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c0b9479a-72bc-4ece-9993-171051cf17f2"/>
    <ds:schemaRef ds:uri="8eb258f0-62c2-4325-a61b-7d2debaffd95"/>
    <ds:schemaRef ds:uri="http://schemas.microsoft.com/office/2006/metadata/properties"/>
    <ds:schemaRef ds:uri="http://purl.org/dc/dcmitype/"/>
    <ds:schemaRef ds:uri="593a63c5-4ce6-4281-bc35-d449f8fc1f89"/>
    <ds:schemaRef ds:uri="35e6295f-e0cb-4d6f-89dc-d5ba8eab85a9"/>
  </ds:schemaRefs>
</ds:datastoreItem>
</file>

<file path=customXml/itemProps2.xml><?xml version="1.0" encoding="utf-8"?>
<ds:datastoreItem xmlns:ds="http://schemas.openxmlformats.org/officeDocument/2006/customXml" ds:itemID="{41D9F51E-EE9B-400D-85D8-5720DEFF2E45}">
  <ds:schemaRefs>
    <ds:schemaRef ds:uri="http://schemas.microsoft.com/sharepoint/v3/contenttype/forms"/>
  </ds:schemaRefs>
</ds:datastoreItem>
</file>

<file path=customXml/itemProps3.xml><?xml version="1.0" encoding="utf-8"?>
<ds:datastoreItem xmlns:ds="http://schemas.openxmlformats.org/officeDocument/2006/customXml" ds:itemID="{46C3BCD4-19E4-44B3-9620-FD9C38B20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a63c5-4ce6-4281-bc35-d449f8fc1f89"/>
    <ds:schemaRef ds:uri="35e6295f-e0cb-4d6f-89dc-d5ba8eab8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159</TotalTime>
  <Words>2896</Words>
  <Application>Microsoft Office PowerPoint</Application>
  <PresentationFormat>Breedbeeld</PresentationFormat>
  <Paragraphs>357</Paragraphs>
  <Slides>25</Slides>
  <Notes>16</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Kantoorthema</vt:lpstr>
      <vt:lpstr> Visie belevings- en ontmoetingsweefsel in Dilbeek  9 mei 2023</vt:lpstr>
      <vt:lpstr>Doelstelling projectfiche</vt:lpstr>
      <vt:lpstr>Beleidsplan publieke ruimte</vt:lpstr>
      <vt:lpstr>Beleidskader </vt:lpstr>
      <vt:lpstr>Publieke ruimte</vt:lpstr>
      <vt:lpstr>Opbouw beleidskader          </vt:lpstr>
      <vt:lpstr>Prioritaire functies             Leidraad I</vt:lpstr>
      <vt:lpstr>Beleidslijnen             Leidraad II</vt:lpstr>
      <vt:lpstr>Beleidslijnen             Leidraad II</vt:lpstr>
      <vt:lpstr>Beleidslijnen             Leidraad II</vt:lpstr>
      <vt:lpstr>Beleidslijnen             Leidraad II</vt:lpstr>
      <vt:lpstr>Beleidslijnen             Leidraad II</vt:lpstr>
      <vt:lpstr>Inrichtingshandvaten      Leidraad III</vt:lpstr>
      <vt:lpstr>Uitvoeringskader</vt:lpstr>
      <vt:lpstr>Huidig weefsel in kaart     </vt:lpstr>
      <vt:lpstr>PowerPoint-presentatie</vt:lpstr>
      <vt:lpstr>Ontwikkeling toekomstig gewenst weefsel  </vt:lpstr>
      <vt:lpstr>PowerPoint-presentatie</vt:lpstr>
      <vt:lpstr>Actieplan 2023 – 2025     </vt:lpstr>
      <vt:lpstr>Ruimtelijk kader</vt:lpstr>
      <vt:lpstr>1. Coördinatie</vt:lpstr>
      <vt:lpstr>Coördinatie      </vt:lpstr>
      <vt:lpstr>2. Workflows</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Liesbeth Tempelaere</dc:creator>
  <cp:lastModifiedBy>Lieselot Breynaert</cp:lastModifiedBy>
  <cp:revision>4</cp:revision>
  <dcterms:created xsi:type="dcterms:W3CDTF">2020-12-09T14:05:44Z</dcterms:created>
  <dcterms:modified xsi:type="dcterms:W3CDTF">2023-04-20T05:38:41Z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0x010100406C1301BA7BBC4EB1D51F844F8DD9FA</vt:lpwstr>
  </property>
  <property fmtid="{D5CDD505-2E9C-101B-9397-08002B2CF9AE}" pid="3" name="MediaServiceImageTags">
    <vt:lpwstr/>
  </property>
</Properties>
</file>